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56" r:id="rId1"/>
  </p:sldMasterIdLst>
  <p:notesMasterIdLst>
    <p:notesMasterId r:id="rId27"/>
  </p:notesMasterIdLst>
  <p:sldIdLst>
    <p:sldId id="257" r:id="rId2"/>
    <p:sldId id="259" r:id="rId3"/>
    <p:sldId id="260" r:id="rId4"/>
    <p:sldId id="293" r:id="rId5"/>
    <p:sldId id="292" r:id="rId6"/>
    <p:sldId id="301" r:id="rId7"/>
    <p:sldId id="295" r:id="rId8"/>
    <p:sldId id="302" r:id="rId9"/>
    <p:sldId id="296" r:id="rId10"/>
    <p:sldId id="297" r:id="rId11"/>
    <p:sldId id="278" r:id="rId12"/>
    <p:sldId id="273" r:id="rId13"/>
    <p:sldId id="274" r:id="rId14"/>
    <p:sldId id="279" r:id="rId15"/>
    <p:sldId id="303" r:id="rId16"/>
    <p:sldId id="282" r:id="rId17"/>
    <p:sldId id="304" r:id="rId18"/>
    <p:sldId id="283" r:id="rId19"/>
    <p:sldId id="300" r:id="rId20"/>
    <p:sldId id="284" r:id="rId21"/>
    <p:sldId id="287" r:id="rId22"/>
    <p:sldId id="289" r:id="rId23"/>
    <p:sldId id="266" r:id="rId24"/>
    <p:sldId id="267" r:id="rId25"/>
    <p:sldId id="271" r:id="rId26"/>
  </p:sldIdLst>
  <p:sldSz cx="9144000" cy="6858000" type="screen4x3"/>
  <p:notesSz cx="7010400" cy="9296400"/>
  <p:defaultTextStyle>
    <a:defPPr>
      <a:defRPr lang="en-US"/>
    </a:defPPr>
    <a:lvl1pPr algn="l" rtl="0" fontAlgn="base">
      <a:spcBef>
        <a:spcPct val="0"/>
      </a:spcBef>
      <a:spcAft>
        <a:spcPct val="0"/>
      </a:spcAft>
      <a:defRPr b="1" kern="1200">
        <a:solidFill>
          <a:schemeClr val="tx1"/>
        </a:solidFill>
        <a:latin typeface="Verdana" pitchFamily="34" charset="0"/>
        <a:ea typeface="+mn-ea"/>
        <a:cs typeface="Arial" charset="0"/>
      </a:defRPr>
    </a:lvl1pPr>
    <a:lvl2pPr marL="457200" algn="l" rtl="0" fontAlgn="base">
      <a:spcBef>
        <a:spcPct val="0"/>
      </a:spcBef>
      <a:spcAft>
        <a:spcPct val="0"/>
      </a:spcAft>
      <a:defRPr b="1" kern="1200">
        <a:solidFill>
          <a:schemeClr val="tx1"/>
        </a:solidFill>
        <a:latin typeface="Verdana" pitchFamily="34" charset="0"/>
        <a:ea typeface="+mn-ea"/>
        <a:cs typeface="Arial" charset="0"/>
      </a:defRPr>
    </a:lvl2pPr>
    <a:lvl3pPr marL="914400" algn="l" rtl="0" fontAlgn="base">
      <a:spcBef>
        <a:spcPct val="0"/>
      </a:spcBef>
      <a:spcAft>
        <a:spcPct val="0"/>
      </a:spcAft>
      <a:defRPr b="1" kern="1200">
        <a:solidFill>
          <a:schemeClr val="tx1"/>
        </a:solidFill>
        <a:latin typeface="Verdana" pitchFamily="34" charset="0"/>
        <a:ea typeface="+mn-ea"/>
        <a:cs typeface="Arial" charset="0"/>
      </a:defRPr>
    </a:lvl3pPr>
    <a:lvl4pPr marL="1371600" algn="l" rtl="0" fontAlgn="base">
      <a:spcBef>
        <a:spcPct val="0"/>
      </a:spcBef>
      <a:spcAft>
        <a:spcPct val="0"/>
      </a:spcAft>
      <a:defRPr b="1" kern="1200">
        <a:solidFill>
          <a:schemeClr val="tx1"/>
        </a:solidFill>
        <a:latin typeface="Verdana" pitchFamily="34" charset="0"/>
        <a:ea typeface="+mn-ea"/>
        <a:cs typeface="Arial" charset="0"/>
      </a:defRPr>
    </a:lvl4pPr>
    <a:lvl5pPr marL="1828800" algn="l" rtl="0" fontAlgn="base">
      <a:spcBef>
        <a:spcPct val="0"/>
      </a:spcBef>
      <a:spcAft>
        <a:spcPct val="0"/>
      </a:spcAft>
      <a:defRPr b="1" kern="1200">
        <a:solidFill>
          <a:schemeClr val="tx1"/>
        </a:solidFill>
        <a:latin typeface="Verdana" pitchFamily="34" charset="0"/>
        <a:ea typeface="+mn-ea"/>
        <a:cs typeface="Arial" charset="0"/>
      </a:defRPr>
    </a:lvl5pPr>
    <a:lvl6pPr marL="2286000" algn="l" defTabSz="914400" rtl="0" eaLnBrk="1" latinLnBrk="0" hangingPunct="1">
      <a:defRPr b="1" kern="1200">
        <a:solidFill>
          <a:schemeClr val="tx1"/>
        </a:solidFill>
        <a:latin typeface="Verdana" pitchFamily="34" charset="0"/>
        <a:ea typeface="+mn-ea"/>
        <a:cs typeface="Arial" charset="0"/>
      </a:defRPr>
    </a:lvl6pPr>
    <a:lvl7pPr marL="2743200" algn="l" defTabSz="914400" rtl="0" eaLnBrk="1" latinLnBrk="0" hangingPunct="1">
      <a:defRPr b="1" kern="1200">
        <a:solidFill>
          <a:schemeClr val="tx1"/>
        </a:solidFill>
        <a:latin typeface="Verdana" pitchFamily="34" charset="0"/>
        <a:ea typeface="+mn-ea"/>
        <a:cs typeface="Arial" charset="0"/>
      </a:defRPr>
    </a:lvl7pPr>
    <a:lvl8pPr marL="3200400" algn="l" defTabSz="914400" rtl="0" eaLnBrk="1" latinLnBrk="0" hangingPunct="1">
      <a:defRPr b="1" kern="1200">
        <a:solidFill>
          <a:schemeClr val="tx1"/>
        </a:solidFill>
        <a:latin typeface="Verdana" pitchFamily="34" charset="0"/>
        <a:ea typeface="+mn-ea"/>
        <a:cs typeface="Arial" charset="0"/>
      </a:defRPr>
    </a:lvl8pPr>
    <a:lvl9pPr marL="3657600" algn="l" defTabSz="914400" rtl="0" eaLnBrk="1" latinLnBrk="0" hangingPunct="1">
      <a:defRPr b="1" kern="1200">
        <a:solidFill>
          <a:schemeClr val="tx1"/>
        </a:solidFill>
        <a:latin typeface="Verdana" pitchFamily="34" charset="0"/>
        <a:ea typeface="+mn-ea"/>
        <a:cs typeface="Arial"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tho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E8F6E4"/>
    <a:srgbClr val="EEEFD7"/>
    <a:srgbClr val="FF33CC"/>
    <a:srgbClr val="BBCDE3"/>
    <a:srgbClr val="B395D8"/>
    <a:srgbClr val="3E8CC6"/>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15542" autoAdjust="0"/>
    <p:restoredTop sz="64561" autoAdjust="0"/>
  </p:normalViewPr>
  <p:slideViewPr>
    <p:cSldViewPr snapToGrid="0">
      <p:cViewPr>
        <p:scale>
          <a:sx n="50" d="100"/>
          <a:sy n="50" d="100"/>
        </p:scale>
        <p:origin x="-1740" y="-498"/>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p:cViewPr>
        <p:scale>
          <a:sx n="66" d="100"/>
          <a:sy n="66" d="100"/>
        </p:scale>
        <p:origin x="-1566" y="-72"/>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pPr>
              <a:defRPr/>
            </a:pPr>
            <a:r>
              <a:rPr lang="en-US" dirty="0" smtClean="0"/>
              <a:t>Module 11: Planning Update Deployment</a:t>
            </a:r>
            <a:endParaRPr lang="en-US" dirty="0"/>
          </a:p>
        </p:txBody>
      </p:sp>
      <p:sp>
        <p:nvSpPr>
          <p:cNvPr id="5123"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
        <p:nvSpPr>
          <p:cNvPr id="19460" name="Rectangle 4"/>
          <p:cNvSpPr>
            <a:spLocks noGrp="1" noRot="1" noChangeAspect="1" noChangeArrowheads="1" noTextEdit="1"/>
          </p:cNvSpPr>
          <p:nvPr>
            <p:ph type="sldImg" idx="2"/>
          </p:nvPr>
        </p:nvSpPr>
        <p:spPr bwMode="auto">
          <a:xfrm>
            <a:off x="4367213" y="76200"/>
            <a:ext cx="2528887" cy="1897063"/>
          </a:xfrm>
          <a:prstGeom prst="rect">
            <a:avLst/>
          </a:prstGeom>
          <a:noFill/>
          <a:ln w="9525">
            <a:solidFill>
              <a:srgbClr val="000000"/>
            </a:solidFill>
            <a:miter lim="800000"/>
            <a:headEnd/>
            <a:tailEnd/>
          </a:ln>
        </p:spPr>
      </p:sp>
      <p:sp>
        <p:nvSpPr>
          <p:cNvPr id="5125" name="Rectangle 5"/>
          <p:cNvSpPr>
            <a:spLocks noGrp="1" noChangeArrowheads="1"/>
          </p:cNvSpPr>
          <p:nvPr>
            <p:ph type="body" sz="quarter" idx="3"/>
          </p:nvPr>
        </p:nvSpPr>
        <p:spPr bwMode="auto">
          <a:xfrm>
            <a:off x="314325" y="795338"/>
            <a:ext cx="6286500" cy="82327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5127" name="Rectangle 7"/>
          <p:cNvSpPr>
            <a:spLocks noGrp="1" noChangeArrowheads="1"/>
          </p:cNvSpPr>
          <p:nvPr>
            <p:ph type="sldNum" sz="quarter" idx="5"/>
          </p:nvPr>
        </p:nvSpPr>
        <p:spPr bwMode="auto">
          <a:xfrm>
            <a:off x="3970338" y="8829675"/>
            <a:ext cx="3038475"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b="0">
                <a:latin typeface="Arial" charset="0"/>
                <a:cs typeface="+mn-cs"/>
              </a:defRPr>
            </a:lvl1pPr>
          </a:lstStyle>
          <a:p>
            <a:pPr>
              <a:defRPr/>
            </a:pPr>
            <a:fld id="{F7CDD145-17A8-454E-9AC4-066C4616686D}" type="slidenum">
              <a:rPr lang="en-US"/>
              <a:pPr>
                <a:defRPr/>
              </a:pPr>
              <a:t>‹#›</a:t>
            </a:fld>
            <a:endParaRPr lang="en-US"/>
          </a:p>
        </p:txBody>
      </p:sp>
    </p:spTree>
    <p:extLst>
      <p:ext uri="{BB962C8B-B14F-4D97-AF65-F5344CB8AC3E}">
        <p14:creationId xmlns:p14="http://schemas.microsoft.com/office/powerpoint/2010/main" val="2568190350"/>
      </p:ext>
    </p:extLst>
  </p:cSld>
  <p:clrMap bg1="lt1" tx1="dk1" bg2="lt2" tx2="dk2" accent1="accent1" accent2="accent2" accent3="accent3" accent4="accent4" accent5="accent5" accent6="accent6" hlink="hlink" folHlink="folHlink"/>
  <p:hf ftr="0"/>
  <p:notesStyle>
    <a:lvl1pPr algn="l" rtl="0" eaLnBrk="0" fontAlgn="base" hangingPunct="0">
      <a:spcBef>
        <a:spcPct val="0"/>
      </a:spcBef>
      <a:spcAft>
        <a:spcPct val="60000"/>
      </a:spcAft>
      <a:defRPr sz="1000" kern="1200">
        <a:solidFill>
          <a:schemeClr val="tx1"/>
        </a:solidFill>
        <a:latin typeface="Arial" charset="0"/>
        <a:ea typeface="+mn-ea"/>
        <a:cs typeface="+mn-cs"/>
      </a:defRPr>
    </a:lvl1pPr>
    <a:lvl2pPr marL="342900" indent="-114300" algn="l" rtl="0" eaLnBrk="0" fontAlgn="base" hangingPunct="0">
      <a:spcBef>
        <a:spcPct val="0"/>
      </a:spcBef>
      <a:spcAft>
        <a:spcPct val="60000"/>
      </a:spcAft>
      <a:buClr>
        <a:srgbClr val="336699"/>
      </a:buClr>
      <a:buChar char="•"/>
      <a:defRPr sz="1000" kern="1200">
        <a:solidFill>
          <a:schemeClr val="tx1"/>
        </a:solidFill>
        <a:latin typeface="Arial" charset="0"/>
        <a:ea typeface="+mn-ea"/>
        <a:cs typeface="+mn-cs"/>
      </a:defRPr>
    </a:lvl2pPr>
    <a:lvl3pPr marL="914400" algn="l" rtl="0" eaLnBrk="0" fontAlgn="base" hangingPunct="0">
      <a:spcBef>
        <a:spcPct val="0"/>
      </a:spcBef>
      <a:spcAft>
        <a:spcPct val="60000"/>
      </a:spcAft>
      <a:defRPr sz="1000" kern="1200">
        <a:solidFill>
          <a:schemeClr val="tx1"/>
        </a:solidFill>
        <a:latin typeface="Arial" charset="0"/>
        <a:ea typeface="+mn-ea"/>
        <a:cs typeface="+mn-cs"/>
      </a:defRPr>
    </a:lvl3pPr>
    <a:lvl4pPr marL="1371600" algn="l" rtl="0" eaLnBrk="0" fontAlgn="base" hangingPunct="0">
      <a:spcBef>
        <a:spcPct val="0"/>
      </a:spcBef>
      <a:spcAft>
        <a:spcPct val="60000"/>
      </a:spcAft>
      <a:defRPr sz="1000" kern="1200">
        <a:solidFill>
          <a:schemeClr val="tx1"/>
        </a:solidFill>
        <a:latin typeface="Arial" charset="0"/>
        <a:ea typeface="+mn-ea"/>
        <a:cs typeface="+mn-cs"/>
      </a:defRPr>
    </a:lvl4pPr>
    <a:lvl5pPr marL="1828800" algn="l" rtl="0" eaLnBrk="0" fontAlgn="base" hangingPunct="0">
      <a:spcBef>
        <a:spcPct val="0"/>
      </a:spcBef>
      <a:spcAft>
        <a:spcPct val="6000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t>
            </a:r>
            <a:endParaRPr lang="en-US" dirty="0"/>
          </a:p>
        </p:txBody>
      </p:sp>
      <p:sp>
        <p:nvSpPr>
          <p:cNvPr id="4" name="Header Placeholder 3"/>
          <p:cNvSpPr>
            <a:spLocks noGrp="1"/>
          </p:cNvSpPr>
          <p:nvPr>
            <p:ph type="hdr" sz="quarter" idx="10"/>
          </p:nvPr>
        </p:nvSpPr>
        <p:spPr/>
        <p:txBody>
          <a:bodyPr/>
          <a:lstStyle/>
          <a:p>
            <a:pPr>
              <a:defRPr/>
            </a:pPr>
            <a:r>
              <a:rPr lang="en-US" dirty="0" smtClean="0"/>
              <a:t>Module 11: Planning Update Deployment</a:t>
            </a:r>
            <a:endParaRPr lang="en-US" dirty="0"/>
          </a:p>
        </p:txBody>
      </p:sp>
      <p:sp>
        <p:nvSpPr>
          <p:cNvPr id="5" name="Date Placeholder 4"/>
          <p:cNvSpPr>
            <a:spLocks noGrp="1"/>
          </p:cNvSpPr>
          <p:nvPr>
            <p:ph type="dt" idx="11"/>
          </p:nvPr>
        </p:nvSpPr>
        <p:spPr/>
        <p:txBody>
          <a:bodyPr/>
          <a:lstStyle/>
          <a:p>
            <a:pPr>
              <a:defRPr/>
            </a:pPr>
            <a:r>
              <a:rPr lang="en-US" dirty="0" smtClean="0"/>
              <a:t>Course 6433A</a:t>
            </a:r>
            <a:endParaRPr lang="en-US" dirty="0"/>
          </a:p>
        </p:txBody>
      </p:sp>
      <p:sp>
        <p:nvSpPr>
          <p:cNvPr id="6" name="Slide Number Placeholder 5"/>
          <p:cNvSpPr>
            <a:spLocks noGrp="1"/>
          </p:cNvSpPr>
          <p:nvPr>
            <p:ph type="sldNum" sz="quarter" idx="12"/>
          </p:nvPr>
        </p:nvSpPr>
        <p:spPr/>
        <p:txBody>
          <a:bodyPr/>
          <a:lstStyle/>
          <a:p>
            <a:pPr>
              <a:defRPr/>
            </a:pPr>
            <a:fld id="{F7CDD145-17A8-454E-9AC4-066C4616686D}" type="slidenum">
              <a:rPr lang="en-US" smtClean="0"/>
              <a:pPr>
                <a:defRPr/>
              </a:pPr>
              <a:t>1</a:t>
            </a:fld>
            <a:endParaRPr lang="en-US"/>
          </a:p>
        </p:txBody>
      </p:sp>
      <p:sp>
        <p:nvSpPr>
          <p:cNvPr id="7" name="Notes Placeholder 2"/>
          <p:cNvSpPr txBox="1">
            <a:spLocks/>
          </p:cNvSpPr>
          <p:nvPr/>
        </p:nvSpPr>
        <p:spPr bwMode="auto">
          <a:xfrm>
            <a:off x="314325" y="2446338"/>
            <a:ext cx="6286500" cy="6581775"/>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60000"/>
              </a:spcAft>
              <a:defRPr sz="1000" kern="1200">
                <a:solidFill>
                  <a:schemeClr val="tx1"/>
                </a:solidFill>
                <a:latin typeface="Arial" charset="0"/>
                <a:ea typeface="+mn-ea"/>
                <a:cs typeface="+mn-cs"/>
              </a:defRPr>
            </a:lvl1pPr>
            <a:lvl2pPr marL="342900" indent="-114300" algn="l" rtl="0" eaLnBrk="0" fontAlgn="base" hangingPunct="0">
              <a:spcBef>
                <a:spcPct val="0"/>
              </a:spcBef>
              <a:spcAft>
                <a:spcPct val="60000"/>
              </a:spcAft>
              <a:buClr>
                <a:srgbClr val="336699"/>
              </a:buClr>
              <a:buChar char="•"/>
              <a:defRPr sz="1000" kern="1200">
                <a:solidFill>
                  <a:schemeClr val="tx1"/>
                </a:solidFill>
                <a:latin typeface="Arial" charset="0"/>
                <a:ea typeface="+mn-ea"/>
                <a:cs typeface="+mn-cs"/>
              </a:defRPr>
            </a:lvl2pPr>
            <a:lvl3pPr marL="914400" algn="l" rtl="0" eaLnBrk="0" fontAlgn="base" hangingPunct="0">
              <a:spcBef>
                <a:spcPct val="0"/>
              </a:spcBef>
              <a:spcAft>
                <a:spcPct val="60000"/>
              </a:spcAft>
              <a:defRPr sz="1000" kern="1200">
                <a:solidFill>
                  <a:schemeClr val="tx1"/>
                </a:solidFill>
                <a:latin typeface="Arial" charset="0"/>
                <a:ea typeface="+mn-ea"/>
                <a:cs typeface="+mn-cs"/>
              </a:defRPr>
            </a:lvl3pPr>
            <a:lvl4pPr marL="1371600" algn="l" rtl="0" eaLnBrk="0" fontAlgn="base" hangingPunct="0">
              <a:spcBef>
                <a:spcPct val="0"/>
              </a:spcBef>
              <a:spcAft>
                <a:spcPct val="60000"/>
              </a:spcAft>
              <a:defRPr sz="1000" kern="1200">
                <a:solidFill>
                  <a:schemeClr val="tx1"/>
                </a:solidFill>
                <a:latin typeface="Arial" charset="0"/>
                <a:ea typeface="+mn-ea"/>
                <a:cs typeface="+mn-cs"/>
              </a:defRPr>
            </a:lvl4pPr>
            <a:lvl5pPr marL="1828800" algn="l" rtl="0" eaLnBrk="0" fontAlgn="base" hangingPunct="0">
              <a:spcBef>
                <a:spcPct val="0"/>
              </a:spcBef>
              <a:spcAft>
                <a:spcPct val="6000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a:lstStyle>
          <a:p>
            <a:pPr eaLnBrk="1" hangingPunct="1">
              <a:lnSpc>
                <a:spcPct val="80000"/>
              </a:lnSpc>
            </a:pPr>
            <a:r>
              <a:rPr lang="en-US" b="1" dirty="0" smtClean="0"/>
              <a:t>Presentation: 45 minutes</a:t>
            </a:r>
          </a:p>
          <a:p>
            <a:pPr eaLnBrk="1" hangingPunct="1">
              <a:lnSpc>
                <a:spcPct val="80000"/>
              </a:lnSpc>
            </a:pPr>
            <a:r>
              <a:rPr lang="en-US" b="1" dirty="0" smtClean="0"/>
              <a:t>Labs: 60 minutes</a:t>
            </a:r>
            <a:endParaRPr lang="en-US" altLang="ko-KR" b="1" dirty="0" smtClean="0">
              <a:ea typeface="굴림" pitchFamily="34" charset="-127"/>
            </a:endParaRPr>
          </a:p>
          <a:p>
            <a:pPr eaLnBrk="1" hangingPunct="1">
              <a:lnSpc>
                <a:spcPct val="80000"/>
              </a:lnSpc>
            </a:pPr>
            <a:endParaRPr lang="en-US" dirty="0" smtClean="0"/>
          </a:p>
          <a:p>
            <a:pPr eaLnBrk="1" hangingPunct="1">
              <a:lnSpc>
                <a:spcPct val="90000"/>
              </a:lnSpc>
            </a:pPr>
            <a:r>
              <a:rPr lang="en-US" b="0" dirty="0" smtClean="0"/>
              <a:t>After completing this module, students will be able to:</a:t>
            </a:r>
          </a:p>
          <a:p>
            <a:pPr marL="171450" lvl="0" indent="-171450">
              <a:buFont typeface="Arial" pitchFamily="34" charset="0"/>
              <a:buChar char="•"/>
            </a:pPr>
            <a:r>
              <a:rPr lang="en-US" b="0" dirty="0"/>
              <a:t>Plan an appropriate Windows Server Update Services (WSUS) topology.</a:t>
            </a:r>
          </a:p>
          <a:p>
            <a:pPr marL="171450" lvl="0" indent="-171450">
              <a:buFont typeface="Arial" pitchFamily="34" charset="0"/>
              <a:buChar char="•"/>
            </a:pPr>
            <a:r>
              <a:rPr lang="en-US" b="0" dirty="0"/>
              <a:t>Deploy and manage updates.</a:t>
            </a:r>
          </a:p>
          <a:p>
            <a:pPr>
              <a:buFont typeface="Arial" pitchFamily="34" charset="0"/>
              <a:buNone/>
            </a:pPr>
            <a:endParaRPr lang="en-GB" b="0" dirty="0" smtClean="0"/>
          </a:p>
          <a:p>
            <a:pPr eaLnBrk="1" hangingPunct="1">
              <a:lnSpc>
                <a:spcPct val="90000"/>
              </a:lnSpc>
            </a:pPr>
            <a:r>
              <a:rPr lang="en-US" b="0" dirty="0" smtClean="0"/>
              <a:t>Required materials</a:t>
            </a:r>
          </a:p>
          <a:p>
            <a:pPr eaLnBrk="1" hangingPunct="1">
              <a:lnSpc>
                <a:spcPct val="90000"/>
              </a:lnSpc>
            </a:pPr>
            <a:r>
              <a:rPr lang="en-US" b="0" dirty="0" smtClean="0"/>
              <a:t>To teach this module, you need the Microsoft® Office PowerPoint® file 6433A_11.pptx.</a:t>
            </a:r>
          </a:p>
          <a:p>
            <a:pPr eaLnBrk="1" hangingPunct="1">
              <a:lnSpc>
                <a:spcPct val="90000"/>
              </a:lnSpc>
            </a:pPr>
            <a:endParaRPr lang="en-US" b="0" dirty="0" smtClean="0"/>
          </a:p>
          <a:p>
            <a:pPr eaLnBrk="1" hangingPunct="1">
              <a:lnSpc>
                <a:spcPct val="90000"/>
              </a:lnSpc>
            </a:pPr>
            <a:r>
              <a:rPr lang="en-US" b="0" dirty="0" smtClean="0"/>
              <a:t>Important: We recommend that you use PowerPoint 2002 or a later version to display the slides for this course. If you use PowerPoint Viewer or an earlier version of PowerPoint, all the features of the slides might not be display correctly.</a:t>
            </a:r>
          </a:p>
          <a:p>
            <a:pPr eaLnBrk="1" hangingPunct="1">
              <a:lnSpc>
                <a:spcPct val="90000"/>
              </a:lnSpc>
            </a:pPr>
            <a:endParaRPr lang="en-US" b="0" dirty="0" smtClean="0"/>
          </a:p>
          <a:p>
            <a:pPr eaLnBrk="1" hangingPunct="1">
              <a:lnSpc>
                <a:spcPct val="90000"/>
              </a:lnSpc>
            </a:pPr>
            <a:r>
              <a:rPr lang="en-US" b="0" dirty="0" smtClean="0"/>
              <a:t>Preparation tasks</a:t>
            </a:r>
          </a:p>
          <a:p>
            <a:pPr eaLnBrk="1" hangingPunct="1">
              <a:lnSpc>
                <a:spcPct val="90000"/>
              </a:lnSpc>
            </a:pPr>
            <a:r>
              <a:rPr lang="en-US" b="0" dirty="0" smtClean="0"/>
              <a:t>To prepare for this module:</a:t>
            </a:r>
          </a:p>
          <a:p>
            <a:pPr eaLnBrk="1" hangingPunct="1">
              <a:lnSpc>
                <a:spcPct val="90000"/>
              </a:lnSpc>
              <a:buFontTx/>
              <a:buChar char="•"/>
            </a:pPr>
            <a:r>
              <a:rPr lang="en-US" b="0" dirty="0" smtClean="0"/>
              <a:t> Read all of the materials for this module.</a:t>
            </a:r>
          </a:p>
          <a:p>
            <a:pPr eaLnBrk="1" hangingPunct="1">
              <a:lnSpc>
                <a:spcPct val="90000"/>
              </a:lnSpc>
              <a:buFontTx/>
              <a:buChar char="•"/>
            </a:pPr>
            <a:r>
              <a:rPr lang="en-US" b="0" dirty="0" smtClean="0"/>
              <a:t> Practice performing the demonstrations and the lab exercises.</a:t>
            </a:r>
          </a:p>
          <a:p>
            <a:pPr eaLnBrk="1" hangingPunct="1">
              <a:lnSpc>
                <a:spcPct val="90000"/>
              </a:lnSpc>
              <a:buFontTx/>
              <a:buChar char="•"/>
            </a:pPr>
            <a:r>
              <a:rPr lang="en-US" altLang="ko-KR" b="0" dirty="0" smtClean="0">
                <a:ea typeface="굴림" pitchFamily="34" charset="-127"/>
              </a:rPr>
              <a:t> Work through the Module Review and Takeaways section, and determine how you will use this section to reinforce student learning and promote knowledge transfer to on-the-job performance. </a:t>
            </a:r>
          </a:p>
          <a:p>
            <a:pPr eaLnBrk="1" hangingPunct="1">
              <a:lnSpc>
                <a:spcPct val="90000"/>
              </a:lnSpc>
            </a:pPr>
            <a:endParaRPr lang="en-GB" altLang="zh-CN" b="0" dirty="0" smtClean="0"/>
          </a:p>
          <a:p>
            <a:pPr eaLnBrk="1" hangingPunct="1">
              <a:lnSpc>
                <a:spcPct val="90000"/>
              </a:lnSpc>
            </a:pPr>
            <a:r>
              <a:rPr lang="en-GB" altLang="zh-CN" b="0" dirty="0" smtClean="0"/>
              <a:t>Make sure that students are aware of the Course Companion MOC portal that contains additional module information and resources.</a:t>
            </a:r>
            <a:endParaRPr lang="en-US" b="0" dirty="0" smtClean="0"/>
          </a:p>
          <a:p>
            <a:pPr>
              <a:lnSpc>
                <a:spcPct val="90000"/>
              </a:lnSpc>
            </a:pPr>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14325" y="2167467"/>
            <a:ext cx="6286500" cy="6860646"/>
          </a:xfrm>
        </p:spPr>
        <p:txBody>
          <a:bodyPr/>
          <a:lstStyle/>
          <a:p>
            <a:pPr marL="0" marR="0" indent="0" algn="l" defTabSz="914400" rtl="0" eaLnBrk="1" fontAlgn="base" latinLnBrk="0" hangingPunct="1">
              <a:lnSpc>
                <a:spcPct val="100000"/>
              </a:lnSpc>
              <a:spcBef>
                <a:spcPct val="0"/>
              </a:spcBef>
              <a:spcAft>
                <a:spcPct val="60000"/>
              </a:spcAft>
              <a:buClrTx/>
              <a:buSzTx/>
              <a:buFontTx/>
              <a:buNone/>
              <a:tabLst/>
              <a:defRPr/>
            </a:pPr>
            <a:r>
              <a:rPr lang="en-US" b="1" dirty="0" smtClean="0"/>
              <a:t>Key message</a:t>
            </a:r>
            <a:r>
              <a:rPr lang="en-US" dirty="0" smtClean="0"/>
              <a:t>: That administrators should do their best to automate as much of WSUS as possible. It</a:t>
            </a:r>
            <a:r>
              <a:rPr lang="en-US" baseline="0" dirty="0" smtClean="0"/>
              <a:t> is possible to simplify and stagger deployments through the use of WSUS groups and the simplest way to assign computers to groups is through group policy. You can configure the WSUS server to automatically synchronize on a regular basis. This allows an administrator to sit down at a WSUS server that has a list of updates for them to approve, rather than having to wait until the WSUS server has performed synchronization.</a:t>
            </a:r>
          </a:p>
          <a:p>
            <a:pPr marL="0" marR="0" indent="0" algn="l" defTabSz="914400" rtl="0" eaLnBrk="1" fontAlgn="base" latinLnBrk="0" hangingPunct="1">
              <a:lnSpc>
                <a:spcPct val="100000"/>
              </a:lnSpc>
              <a:spcBef>
                <a:spcPct val="0"/>
              </a:spcBef>
              <a:spcAft>
                <a:spcPct val="60000"/>
              </a:spcAft>
              <a:buClrTx/>
              <a:buSzTx/>
              <a:buFontTx/>
              <a:buNone/>
              <a:tabLst/>
              <a:defRPr/>
            </a:pPr>
            <a:endParaRPr lang="en-US" baseline="0" dirty="0" smtClean="0"/>
          </a:p>
          <a:p>
            <a:pPr marL="0" marR="0" indent="0" algn="l" defTabSz="914400" rtl="0" eaLnBrk="1" fontAlgn="base" latinLnBrk="0" hangingPunct="1">
              <a:lnSpc>
                <a:spcPct val="100000"/>
              </a:lnSpc>
              <a:spcBef>
                <a:spcPct val="0"/>
              </a:spcBef>
              <a:spcAft>
                <a:spcPct val="60000"/>
              </a:spcAft>
              <a:buClrTx/>
              <a:buSzTx/>
              <a:buFontTx/>
              <a:buNone/>
              <a:tabLst/>
              <a:defRPr/>
            </a:pPr>
            <a:r>
              <a:rPr lang="en-US" baseline="0" dirty="0" smtClean="0"/>
              <a:t>When naming WSUS servers, consider using Global Names Zone Names to give each WSUS server the same name. This simplifies policy configuration.</a:t>
            </a:r>
            <a:endParaRPr lang="en-US" dirty="0" smtClean="0"/>
          </a:p>
          <a:p>
            <a:pPr marL="0" marR="0" indent="0" algn="l" defTabSz="914400" rtl="0" eaLnBrk="1" fontAlgn="base" latinLnBrk="0" hangingPunct="1">
              <a:lnSpc>
                <a:spcPct val="100000"/>
              </a:lnSpc>
              <a:spcBef>
                <a:spcPct val="0"/>
              </a:spcBef>
              <a:spcAft>
                <a:spcPct val="60000"/>
              </a:spcAft>
              <a:buClrTx/>
              <a:buSzTx/>
              <a:buFontTx/>
              <a:buNone/>
              <a:tabLst/>
              <a:defRPr/>
            </a:pPr>
            <a:endParaRPr lang="en-US" dirty="0" smtClean="0"/>
          </a:p>
          <a:p>
            <a:pPr marL="0" marR="0" indent="0" algn="l" defTabSz="914400" rtl="0" eaLnBrk="1" fontAlgn="base" latinLnBrk="0" hangingPunct="1">
              <a:lnSpc>
                <a:spcPct val="100000"/>
              </a:lnSpc>
              <a:spcBef>
                <a:spcPct val="0"/>
              </a:spcBef>
              <a:spcAft>
                <a:spcPct val="60000"/>
              </a:spcAft>
              <a:buClrTx/>
              <a:buSzTx/>
              <a:buFontTx/>
              <a:buNone/>
              <a:tabLst/>
              <a:defRPr/>
            </a:pPr>
            <a:r>
              <a:rPr lang="en-US" b="1" dirty="0" smtClean="0"/>
              <a:t>Additional Reading</a:t>
            </a:r>
          </a:p>
          <a:p>
            <a:pPr marL="0" marR="0" indent="0" algn="l" defTabSz="914400" rtl="0" eaLnBrk="1" fontAlgn="base" latinLnBrk="0" hangingPunct="1">
              <a:lnSpc>
                <a:spcPct val="100000"/>
              </a:lnSpc>
              <a:spcBef>
                <a:spcPct val="0"/>
              </a:spcBef>
              <a:spcAft>
                <a:spcPct val="60000"/>
              </a:spcAft>
              <a:buClrTx/>
              <a:buSzTx/>
              <a:buFontTx/>
              <a:buNone/>
              <a:tabLst/>
              <a:defRPr/>
            </a:pPr>
            <a:r>
              <a:rPr lang="en-US" dirty="0" smtClean="0"/>
              <a:t>Best Practices with Windows Server Update Services 3.0</a:t>
            </a:r>
          </a:p>
          <a:p>
            <a:pPr eaLnBrk="1" hangingPunct="1">
              <a:defRPr/>
            </a:pPr>
            <a:r>
              <a:rPr lang="ga-IE" dirty="0"/>
              <a:t>http://go.microsoft.com/fwlink/?LinkID=224589</a:t>
            </a:r>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10</a:t>
            </a:fld>
            <a:endParaRPr lang="en-US"/>
          </a:p>
        </p:txBody>
      </p:sp>
      <p:sp>
        <p:nvSpPr>
          <p:cNvPr id="5" name="Header Placeholder 4"/>
          <p:cNvSpPr>
            <a:spLocks noGrp="1"/>
          </p:cNvSpPr>
          <p:nvPr>
            <p:ph type="hdr" sz="quarter" idx="11"/>
          </p:nvPr>
        </p:nvSpPr>
        <p:spPr/>
        <p:txBody>
          <a:bodyPr/>
          <a:lstStyle/>
          <a:p>
            <a:pPr>
              <a:defRPr/>
            </a:pPr>
            <a:r>
              <a:rPr lang="en-US" dirty="0"/>
              <a:t>Module </a:t>
            </a:r>
            <a:r>
              <a:rPr lang="en-US" dirty="0" smtClean="0"/>
              <a:t>11: </a:t>
            </a:r>
            <a:r>
              <a:rPr lang="en-US" dirty="0"/>
              <a:t>Planning Update Deployment</a:t>
            </a:r>
          </a:p>
          <a:p>
            <a:endParaRPr lang="en-US" dirty="0" smtClean="0"/>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42771991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hdr" sz="quarter"/>
          </p:nvPr>
        </p:nvSpPr>
        <p:spPr/>
        <p:txBody>
          <a:bodyPr/>
          <a:lstStyle/>
          <a:p>
            <a:pPr>
              <a:defRPr/>
            </a:pPr>
            <a:r>
              <a:rPr lang="en-US" dirty="0"/>
              <a:t>Module </a:t>
            </a:r>
            <a:r>
              <a:rPr lang="en-US" dirty="0" smtClean="0"/>
              <a:t>11: </a:t>
            </a:r>
            <a:r>
              <a:rPr lang="en-US" dirty="0"/>
              <a:t>Planning Update Deployment</a:t>
            </a:r>
          </a:p>
        </p:txBody>
      </p:sp>
      <p:sp>
        <p:nvSpPr>
          <p:cNvPr id="24579" name="Rectangle 3"/>
          <p:cNvSpPr>
            <a:spLocks noGrp="1" noChangeArrowheads="1"/>
          </p:cNvSpPr>
          <p:nvPr>
            <p:ph type="dt" sz="quarter" idx="1"/>
          </p:nvPr>
        </p:nvSpPr>
        <p:spPr/>
        <p:txBody>
          <a:bodyPr/>
          <a:lstStyle/>
          <a:p>
            <a:pPr>
              <a:defRPr/>
            </a:pPr>
            <a:r>
              <a:rPr lang="en-US" dirty="0" smtClean="0"/>
              <a:t>Course 6433A</a:t>
            </a:r>
          </a:p>
        </p:txBody>
      </p:sp>
      <p:sp>
        <p:nvSpPr>
          <p:cNvPr id="24580" name="Rectangle 7"/>
          <p:cNvSpPr>
            <a:spLocks noGrp="1" noChangeArrowheads="1"/>
          </p:cNvSpPr>
          <p:nvPr>
            <p:ph type="sldNum" sz="quarter" idx="5"/>
          </p:nvPr>
        </p:nvSpPr>
        <p:spPr/>
        <p:txBody>
          <a:bodyPr/>
          <a:lstStyle/>
          <a:p>
            <a:pPr>
              <a:defRPr/>
            </a:pPr>
            <a:fld id="{153118CA-D3C8-40C0-8794-C73260024253}" type="slidenum">
              <a:rPr lang="en-US" smtClean="0"/>
              <a:pPr>
                <a:defRPr/>
              </a:pPr>
              <a:t>11</a:t>
            </a:fld>
            <a:endParaRPr lang="en-US" smtClean="0"/>
          </a:p>
        </p:txBody>
      </p:sp>
      <p:sp>
        <p:nvSpPr>
          <p:cNvPr id="22533" name="Rectangle 2"/>
          <p:cNvSpPr>
            <a:spLocks noGrp="1" noRot="1" noChangeAspect="1" noChangeArrowheads="1" noTextEdit="1"/>
          </p:cNvSpPr>
          <p:nvPr>
            <p:ph type="sldImg"/>
          </p:nvPr>
        </p:nvSpPr>
        <p:spPr>
          <a:ln/>
        </p:spPr>
      </p:sp>
      <p:sp>
        <p:nvSpPr>
          <p:cNvPr id="22534" name="Rectangle 3"/>
          <p:cNvSpPr>
            <a:spLocks noGrp="1" noChangeArrowheads="1"/>
          </p:cNvSpPr>
          <p:nvPr>
            <p:ph type="body" idx="1"/>
          </p:nvPr>
        </p:nvSpPr>
        <p:spPr>
          <a:xfrm>
            <a:off x="314325" y="1818632"/>
            <a:ext cx="6286500" cy="6843713"/>
          </a:xfrm>
          <a:noFill/>
          <a:ln/>
        </p:spPr>
        <p:txBody>
          <a:bodyPr/>
          <a:lstStyle/>
          <a:p>
            <a:pPr marL="0" marR="0" indent="0" algn="l" defTabSz="914400" rtl="0" eaLnBrk="1" fontAlgn="base" latinLnBrk="0" hangingPunct="1">
              <a:lnSpc>
                <a:spcPct val="100000"/>
              </a:lnSpc>
              <a:spcBef>
                <a:spcPct val="0"/>
              </a:spcBef>
              <a:spcAft>
                <a:spcPct val="60000"/>
              </a:spcAft>
              <a:buClrTx/>
              <a:buSzTx/>
              <a:buFontTx/>
              <a:buNone/>
              <a:tabLst/>
              <a:defRPr/>
            </a:pPr>
            <a:r>
              <a:rPr lang="en-US" b="1" dirty="0" smtClean="0"/>
              <a:t>Demonstrations Steps:</a:t>
            </a:r>
          </a:p>
          <a:p>
            <a:pPr marL="0" marR="0" indent="0" algn="l" defTabSz="914400" rtl="0" eaLnBrk="1" fontAlgn="base" latinLnBrk="0" hangingPunct="1">
              <a:lnSpc>
                <a:spcPct val="100000"/>
              </a:lnSpc>
              <a:spcBef>
                <a:spcPct val="0"/>
              </a:spcBef>
              <a:spcAft>
                <a:spcPct val="60000"/>
              </a:spcAft>
              <a:buClrTx/>
              <a:buSzTx/>
              <a:buFontTx/>
              <a:buNone/>
              <a:tabLst/>
              <a:defRPr/>
            </a:pPr>
            <a:r>
              <a:rPr lang="en-US" b="1" dirty="0" smtClean="0"/>
              <a:t>Note:</a:t>
            </a:r>
            <a:r>
              <a:rPr lang="en-US" dirty="0" smtClean="0"/>
              <a:t> You require the 6433A-NYC-DC1 and 6433A-NYC-SVR1 virtual machines to complete this demonstration. Log on to the virtual machines as </a:t>
            </a:r>
            <a:r>
              <a:rPr lang="en-US" b="1" dirty="0" smtClean="0"/>
              <a:t>Contoso\Administrator</a:t>
            </a:r>
            <a:r>
              <a:rPr lang="en-US" dirty="0" smtClean="0"/>
              <a:t> with the password of </a:t>
            </a:r>
            <a:r>
              <a:rPr lang="en-US" b="1" dirty="0" smtClean="0"/>
              <a:t>Pa$$word</a:t>
            </a:r>
            <a:r>
              <a:rPr lang="en-US" dirty="0" smtClean="0"/>
              <a:t>.</a:t>
            </a:r>
          </a:p>
          <a:p>
            <a:pPr marL="0" marR="0" indent="0" algn="l" defTabSz="914400" rtl="0" eaLnBrk="1" fontAlgn="base" latinLnBrk="0" hangingPunct="1">
              <a:lnSpc>
                <a:spcPct val="100000"/>
              </a:lnSpc>
              <a:spcBef>
                <a:spcPct val="0"/>
              </a:spcBef>
              <a:spcAft>
                <a:spcPct val="60000"/>
              </a:spcAft>
              <a:buClrTx/>
              <a:buSzTx/>
              <a:buFontTx/>
              <a:buNone/>
              <a:tabLst/>
              <a:defRPr/>
            </a:pPr>
            <a:endParaRPr lang="en-US" dirty="0" smtClean="0"/>
          </a:p>
          <a:p>
            <a:pPr marL="0" marR="0" indent="0" algn="l" defTabSz="914400" rtl="0" eaLnBrk="1" fontAlgn="base" latinLnBrk="0" hangingPunct="1">
              <a:lnSpc>
                <a:spcPct val="100000"/>
              </a:lnSpc>
              <a:spcBef>
                <a:spcPct val="0"/>
              </a:spcBef>
              <a:spcAft>
                <a:spcPct val="60000"/>
              </a:spcAft>
              <a:buClrTx/>
              <a:buSzTx/>
              <a:buFontTx/>
              <a:buNone/>
              <a:tabLst/>
              <a:defRPr/>
            </a:pPr>
            <a:r>
              <a:rPr lang="en-US" dirty="0" smtClean="0"/>
              <a:t>In this demonstration, you will create a set of t</a:t>
            </a:r>
            <a:r>
              <a:rPr lang="en-US" sz="1000" kern="1200" dirty="0" smtClean="0">
                <a:solidFill>
                  <a:schemeClr val="tx1"/>
                </a:solidFill>
                <a:effectLst/>
                <a:latin typeface="Arial" charset="0"/>
                <a:ea typeface="+mn-ea"/>
                <a:cs typeface="+mn-cs"/>
              </a:rPr>
              <a:t>iered computer groups</a:t>
            </a:r>
            <a:r>
              <a:rPr lang="en-US" sz="1000" kern="1200" baseline="0" dirty="0" smtClean="0">
                <a:solidFill>
                  <a:schemeClr val="tx1"/>
                </a:solidFill>
                <a:effectLst/>
                <a:latin typeface="Arial" charset="0"/>
                <a:ea typeface="+mn-ea"/>
                <a:cs typeface="+mn-cs"/>
              </a:rPr>
              <a:t> and a group for update testing.</a:t>
            </a:r>
            <a:endParaRPr lang="en-US" sz="1000" kern="1200" dirty="0" smtClean="0">
              <a:solidFill>
                <a:schemeClr val="tx1"/>
              </a:solidFill>
              <a:effectLst/>
              <a:latin typeface="Arial" charset="0"/>
              <a:ea typeface="+mn-ea"/>
              <a:cs typeface="+mn-cs"/>
            </a:endParaRPr>
          </a:p>
          <a:p>
            <a:pPr marL="228600" marR="0" indent="-228600" algn="l" defTabSz="914400" rtl="0" eaLnBrk="1" fontAlgn="base" latinLnBrk="0" hangingPunct="1">
              <a:lnSpc>
                <a:spcPct val="100000"/>
              </a:lnSpc>
              <a:spcBef>
                <a:spcPct val="0"/>
              </a:spcBef>
              <a:spcAft>
                <a:spcPct val="60000"/>
              </a:spcAft>
              <a:buClrTx/>
              <a:buSzTx/>
              <a:buFont typeface="+mj-lt"/>
              <a:buAutoNum type="arabicPeriod"/>
              <a:tabLst/>
              <a:defRPr/>
            </a:pPr>
            <a:r>
              <a:rPr lang="en-US" sz="1000" kern="1200" baseline="0" dirty="0" smtClean="0">
                <a:solidFill>
                  <a:schemeClr val="tx1"/>
                </a:solidFill>
                <a:effectLst/>
                <a:latin typeface="Arial" charset="0"/>
                <a:ea typeface="+mn-ea"/>
                <a:cs typeface="+mn-cs"/>
              </a:rPr>
              <a:t>Turn on NYC-DC1. When that server has booted, power </a:t>
            </a:r>
            <a:r>
              <a:rPr lang="en-US" sz="1000" kern="1200" baseline="0" smtClean="0">
                <a:solidFill>
                  <a:schemeClr val="tx1"/>
                </a:solidFill>
                <a:effectLst/>
                <a:latin typeface="Arial" charset="0"/>
                <a:ea typeface="+mn-ea"/>
                <a:cs typeface="+mn-cs"/>
              </a:rPr>
              <a:t>on NYC-SVR1.</a:t>
            </a:r>
            <a:endParaRPr lang="en-US" sz="1000" kern="1200" baseline="0" dirty="0" smtClean="0">
              <a:solidFill>
                <a:schemeClr val="tx1"/>
              </a:solidFill>
              <a:effectLst/>
              <a:latin typeface="Arial" charset="0"/>
              <a:ea typeface="+mn-ea"/>
              <a:cs typeface="+mn-cs"/>
            </a:endParaRPr>
          </a:p>
          <a:p>
            <a:pPr marL="228600" marR="0" indent="-228600" algn="l" defTabSz="914400" rtl="0" eaLnBrk="1" fontAlgn="base" latinLnBrk="0" hangingPunct="1">
              <a:lnSpc>
                <a:spcPct val="100000"/>
              </a:lnSpc>
              <a:spcBef>
                <a:spcPct val="0"/>
              </a:spcBef>
              <a:spcAft>
                <a:spcPct val="60000"/>
              </a:spcAft>
              <a:buClrTx/>
              <a:buSzTx/>
              <a:buFont typeface="+mj-lt"/>
              <a:buAutoNum type="arabicPeriod"/>
              <a:tabLst/>
              <a:defRPr/>
            </a:pPr>
            <a:r>
              <a:rPr lang="en-US" sz="1000" kern="1200" baseline="0" dirty="0" smtClean="0">
                <a:solidFill>
                  <a:schemeClr val="tx1"/>
                </a:solidFill>
                <a:effectLst/>
                <a:latin typeface="Arial" charset="0"/>
                <a:ea typeface="+mn-ea"/>
                <a:cs typeface="+mn-cs"/>
              </a:rPr>
              <a:t>Switch to NYC-SVR1 and open the </a:t>
            </a:r>
            <a:r>
              <a:rPr lang="en-US" sz="1000" b="1" kern="1200" baseline="0" dirty="0" smtClean="0">
                <a:solidFill>
                  <a:schemeClr val="tx1"/>
                </a:solidFill>
                <a:effectLst/>
                <a:latin typeface="Arial" charset="0"/>
                <a:ea typeface="+mn-ea"/>
                <a:cs typeface="+mn-cs"/>
              </a:rPr>
              <a:t>Windows Server Update Services</a:t>
            </a:r>
            <a:r>
              <a:rPr lang="en-US" sz="1000" kern="1200" baseline="0" dirty="0" smtClean="0">
                <a:solidFill>
                  <a:schemeClr val="tx1"/>
                </a:solidFill>
                <a:effectLst/>
                <a:latin typeface="Arial" charset="0"/>
                <a:ea typeface="+mn-ea"/>
                <a:cs typeface="+mn-cs"/>
              </a:rPr>
              <a:t> console from the </a:t>
            </a:r>
            <a:r>
              <a:rPr lang="en-US" sz="1000" b="1" kern="1200" baseline="0" dirty="0" smtClean="0">
                <a:solidFill>
                  <a:schemeClr val="tx1"/>
                </a:solidFill>
                <a:effectLst/>
                <a:latin typeface="Arial" charset="0"/>
                <a:ea typeface="+mn-ea"/>
                <a:cs typeface="+mn-cs"/>
              </a:rPr>
              <a:t>Administrative Tools</a:t>
            </a:r>
            <a:r>
              <a:rPr lang="en-US" sz="1000" kern="1200" baseline="0" dirty="0" smtClean="0">
                <a:solidFill>
                  <a:schemeClr val="tx1"/>
                </a:solidFill>
                <a:effectLst/>
                <a:latin typeface="Arial" charset="0"/>
                <a:ea typeface="+mn-ea"/>
                <a:cs typeface="+mn-cs"/>
              </a:rPr>
              <a:t> menu.</a:t>
            </a:r>
          </a:p>
          <a:p>
            <a:pPr marL="228600" marR="0" indent="-228600" algn="l" defTabSz="914400" rtl="0" eaLnBrk="1" fontAlgn="base" latinLnBrk="0" hangingPunct="1">
              <a:lnSpc>
                <a:spcPct val="100000"/>
              </a:lnSpc>
              <a:spcBef>
                <a:spcPct val="0"/>
              </a:spcBef>
              <a:spcAft>
                <a:spcPct val="60000"/>
              </a:spcAft>
              <a:buClrTx/>
              <a:buSzTx/>
              <a:buFont typeface="+mj-lt"/>
              <a:buAutoNum type="arabicPeriod"/>
              <a:tabLst/>
              <a:defRPr/>
            </a:pPr>
            <a:r>
              <a:rPr lang="en-US" sz="1000" kern="1200" baseline="0" dirty="0" smtClean="0">
                <a:solidFill>
                  <a:schemeClr val="tx1"/>
                </a:solidFill>
                <a:effectLst/>
                <a:latin typeface="Arial" charset="0"/>
                <a:ea typeface="+mn-ea"/>
                <a:cs typeface="+mn-cs"/>
              </a:rPr>
              <a:t>Expand the </a:t>
            </a:r>
            <a:r>
              <a:rPr lang="en-US" sz="1000" b="1" kern="1200" baseline="0" dirty="0" smtClean="0">
                <a:solidFill>
                  <a:schemeClr val="tx1"/>
                </a:solidFill>
                <a:effectLst/>
                <a:latin typeface="Arial" charset="0"/>
                <a:ea typeface="+mn-ea"/>
                <a:cs typeface="+mn-cs"/>
              </a:rPr>
              <a:t>NYC-SVR1\Computers</a:t>
            </a:r>
            <a:r>
              <a:rPr lang="en-US" sz="1000" kern="1200" baseline="0" dirty="0" smtClean="0">
                <a:solidFill>
                  <a:schemeClr val="tx1"/>
                </a:solidFill>
                <a:effectLst/>
                <a:latin typeface="Arial" charset="0"/>
                <a:ea typeface="+mn-ea"/>
                <a:cs typeface="+mn-cs"/>
              </a:rPr>
              <a:t> node, and then click </a:t>
            </a:r>
            <a:r>
              <a:rPr lang="en-US" sz="1000" b="1" kern="1200" baseline="0" dirty="0" smtClean="0">
                <a:solidFill>
                  <a:schemeClr val="tx1"/>
                </a:solidFill>
                <a:effectLst/>
                <a:latin typeface="Arial" charset="0"/>
                <a:ea typeface="+mn-ea"/>
                <a:cs typeface="+mn-cs"/>
              </a:rPr>
              <a:t>All Computers</a:t>
            </a:r>
            <a:r>
              <a:rPr lang="en-US" sz="1000" kern="1200" baseline="0" dirty="0" smtClean="0">
                <a:solidFill>
                  <a:schemeClr val="tx1"/>
                </a:solidFill>
                <a:effectLst/>
                <a:latin typeface="Arial" charset="0"/>
                <a:ea typeface="+mn-ea"/>
                <a:cs typeface="+mn-cs"/>
              </a:rPr>
              <a:t>.</a:t>
            </a:r>
          </a:p>
          <a:p>
            <a:pPr marL="228600" marR="0" indent="-228600" algn="l" defTabSz="914400" rtl="0" eaLnBrk="1" fontAlgn="base" latinLnBrk="0" hangingPunct="1">
              <a:lnSpc>
                <a:spcPct val="100000"/>
              </a:lnSpc>
              <a:spcBef>
                <a:spcPct val="0"/>
              </a:spcBef>
              <a:spcAft>
                <a:spcPct val="60000"/>
              </a:spcAft>
              <a:buClrTx/>
              <a:buSzTx/>
              <a:buFont typeface="+mj-lt"/>
              <a:buAutoNum type="arabicPeriod"/>
              <a:tabLst/>
              <a:defRPr/>
            </a:pPr>
            <a:r>
              <a:rPr lang="en-US" sz="1000" kern="1200" baseline="0" dirty="0" smtClean="0">
                <a:solidFill>
                  <a:schemeClr val="tx1"/>
                </a:solidFill>
                <a:effectLst/>
                <a:latin typeface="Arial" charset="0"/>
                <a:ea typeface="+mn-ea"/>
                <a:cs typeface="+mn-cs"/>
              </a:rPr>
              <a:t>On the </a:t>
            </a:r>
            <a:r>
              <a:rPr lang="en-US" sz="1000" b="1" kern="1200" baseline="0" dirty="0" smtClean="0">
                <a:solidFill>
                  <a:schemeClr val="tx1"/>
                </a:solidFill>
                <a:effectLst/>
                <a:latin typeface="Arial" charset="0"/>
                <a:ea typeface="+mn-ea"/>
                <a:cs typeface="+mn-cs"/>
              </a:rPr>
              <a:t>Actions</a:t>
            </a:r>
            <a:r>
              <a:rPr lang="en-US" sz="1000" kern="1200" baseline="0" dirty="0" smtClean="0">
                <a:solidFill>
                  <a:schemeClr val="tx1"/>
                </a:solidFill>
                <a:effectLst/>
                <a:latin typeface="Arial" charset="0"/>
                <a:ea typeface="+mn-ea"/>
                <a:cs typeface="+mn-cs"/>
              </a:rPr>
              <a:t> menu, click </a:t>
            </a:r>
            <a:r>
              <a:rPr lang="en-US" sz="1000" b="1" kern="1200" baseline="0" dirty="0" smtClean="0">
                <a:solidFill>
                  <a:schemeClr val="tx1"/>
                </a:solidFill>
                <a:effectLst/>
                <a:latin typeface="Arial" charset="0"/>
                <a:ea typeface="+mn-ea"/>
                <a:cs typeface="+mn-cs"/>
              </a:rPr>
              <a:t>Add Computer Group</a:t>
            </a:r>
            <a:r>
              <a:rPr lang="en-US" sz="1000" kern="1200" baseline="0" dirty="0" smtClean="0">
                <a:solidFill>
                  <a:schemeClr val="tx1"/>
                </a:solidFill>
                <a:effectLst/>
                <a:latin typeface="Arial" charset="0"/>
                <a:ea typeface="+mn-ea"/>
                <a:cs typeface="+mn-cs"/>
              </a:rPr>
              <a:t>.</a:t>
            </a:r>
          </a:p>
          <a:p>
            <a:pPr marL="228600" marR="0" indent="-228600" algn="l" defTabSz="914400" rtl="0" eaLnBrk="1" fontAlgn="base" latinLnBrk="0" hangingPunct="1">
              <a:lnSpc>
                <a:spcPct val="100000"/>
              </a:lnSpc>
              <a:spcBef>
                <a:spcPct val="0"/>
              </a:spcBef>
              <a:spcAft>
                <a:spcPct val="60000"/>
              </a:spcAft>
              <a:buClrTx/>
              <a:buSzTx/>
              <a:buFont typeface="+mj-lt"/>
              <a:buAutoNum type="arabicPeriod"/>
              <a:tabLst/>
              <a:defRPr/>
            </a:pPr>
            <a:r>
              <a:rPr lang="en-IN" sz="1000" kern="1200" baseline="0" dirty="0" smtClean="0">
                <a:solidFill>
                  <a:schemeClr val="tx1"/>
                </a:solidFill>
                <a:effectLst/>
                <a:latin typeface="Arial" charset="0"/>
                <a:ea typeface="+mn-ea"/>
                <a:cs typeface="+mn-cs"/>
              </a:rPr>
              <a:t>In the </a:t>
            </a:r>
            <a:r>
              <a:rPr lang="en-IN" sz="1000" b="1" kern="1200" baseline="0" dirty="0" smtClean="0">
                <a:solidFill>
                  <a:schemeClr val="tx1"/>
                </a:solidFill>
                <a:effectLst/>
                <a:latin typeface="Arial" charset="0"/>
                <a:ea typeface="+mn-ea"/>
                <a:cs typeface="+mn-cs"/>
              </a:rPr>
              <a:t>Add Computer Group </a:t>
            </a:r>
            <a:r>
              <a:rPr lang="en-IN" sz="1000" kern="1200" baseline="0" dirty="0" smtClean="0">
                <a:solidFill>
                  <a:schemeClr val="tx1"/>
                </a:solidFill>
                <a:effectLst/>
                <a:latin typeface="Arial" charset="0"/>
                <a:ea typeface="+mn-ea"/>
                <a:cs typeface="+mn-cs"/>
              </a:rPr>
              <a:t>dialog </a:t>
            </a:r>
            <a:r>
              <a:rPr lang="en-IN" sz="1000" kern="1200" baseline="0" dirty="0" err="1" smtClean="0">
                <a:solidFill>
                  <a:schemeClr val="tx1"/>
                </a:solidFill>
                <a:effectLst/>
                <a:latin typeface="Arial" charset="0"/>
                <a:ea typeface="+mn-ea"/>
                <a:cs typeface="+mn-cs"/>
              </a:rPr>
              <a:t>box,in</a:t>
            </a:r>
            <a:r>
              <a:rPr lang="en-IN" sz="1000" kern="1200" baseline="0" dirty="0" smtClean="0">
                <a:solidFill>
                  <a:schemeClr val="tx1"/>
                </a:solidFill>
                <a:effectLst/>
                <a:latin typeface="Arial" charset="0"/>
                <a:ea typeface="+mn-ea"/>
                <a:cs typeface="+mn-cs"/>
              </a:rPr>
              <a:t> the </a:t>
            </a:r>
            <a:r>
              <a:rPr lang="en-IN" sz="1000" b="1" kern="1200" baseline="0" dirty="0" smtClean="0">
                <a:solidFill>
                  <a:schemeClr val="tx1"/>
                </a:solidFill>
                <a:effectLst/>
                <a:latin typeface="Arial" charset="0"/>
                <a:ea typeface="+mn-ea"/>
                <a:cs typeface="+mn-cs"/>
              </a:rPr>
              <a:t>Name</a:t>
            </a:r>
            <a:r>
              <a:rPr lang="en-IN" sz="1000" kern="1200" baseline="0" dirty="0" smtClean="0">
                <a:solidFill>
                  <a:schemeClr val="tx1"/>
                </a:solidFill>
                <a:effectLst/>
                <a:latin typeface="Arial" charset="0"/>
                <a:ea typeface="+mn-ea"/>
                <a:cs typeface="+mn-cs"/>
              </a:rPr>
              <a:t> </a:t>
            </a:r>
            <a:r>
              <a:rPr lang="en-IN" sz="1000" kern="1200" baseline="0" dirty="0" err="1" smtClean="0">
                <a:solidFill>
                  <a:schemeClr val="tx1"/>
                </a:solidFill>
                <a:effectLst/>
                <a:latin typeface="Arial" charset="0"/>
                <a:ea typeface="+mn-ea"/>
                <a:cs typeface="+mn-cs"/>
              </a:rPr>
              <a:t>field,type</a:t>
            </a:r>
            <a:r>
              <a:rPr lang="en-IN" sz="1000" kern="1200" baseline="0" dirty="0" smtClean="0">
                <a:solidFill>
                  <a:schemeClr val="tx1"/>
                </a:solidFill>
                <a:effectLst/>
                <a:latin typeface="Arial" charset="0"/>
                <a:ea typeface="+mn-ea"/>
                <a:cs typeface="+mn-cs"/>
              </a:rPr>
              <a:t> </a:t>
            </a:r>
            <a:r>
              <a:rPr lang="en-IN" sz="1000" b="1" kern="1200" baseline="0" dirty="0" err="1" smtClean="0">
                <a:solidFill>
                  <a:schemeClr val="tx1"/>
                </a:solidFill>
                <a:effectLst/>
                <a:latin typeface="Arial" charset="0"/>
                <a:ea typeface="+mn-ea"/>
                <a:cs typeface="+mn-cs"/>
              </a:rPr>
              <a:t>Update_Testing</a:t>
            </a:r>
            <a:r>
              <a:rPr lang="en-IN" sz="1000" kern="1200" baseline="0" dirty="0" smtClean="0">
                <a:solidFill>
                  <a:schemeClr val="tx1"/>
                </a:solidFill>
                <a:effectLst/>
                <a:latin typeface="Arial" charset="0"/>
                <a:ea typeface="+mn-ea"/>
                <a:cs typeface="+mn-cs"/>
              </a:rPr>
              <a:t> and then click </a:t>
            </a:r>
            <a:r>
              <a:rPr lang="en-IN" sz="1000" b="1" kern="1200" baseline="0" dirty="0" smtClean="0">
                <a:solidFill>
                  <a:schemeClr val="tx1"/>
                </a:solidFill>
                <a:effectLst/>
                <a:latin typeface="Arial" charset="0"/>
                <a:ea typeface="+mn-ea"/>
                <a:cs typeface="+mn-cs"/>
              </a:rPr>
              <a:t>Add</a:t>
            </a:r>
            <a:r>
              <a:rPr lang="en-US" sz="1000" kern="1200" baseline="0" dirty="0" smtClean="0">
                <a:solidFill>
                  <a:schemeClr val="tx1"/>
                </a:solidFill>
                <a:effectLst/>
                <a:latin typeface="Arial" charset="0"/>
                <a:ea typeface="+mn-ea"/>
                <a:cs typeface="+mn-cs"/>
              </a:rPr>
              <a:t>.</a:t>
            </a:r>
          </a:p>
          <a:p>
            <a:pPr marL="228600" marR="0" indent="-228600" algn="l" defTabSz="914400" rtl="0" eaLnBrk="1" fontAlgn="base" latinLnBrk="0" hangingPunct="1">
              <a:lnSpc>
                <a:spcPct val="100000"/>
              </a:lnSpc>
              <a:spcBef>
                <a:spcPct val="0"/>
              </a:spcBef>
              <a:spcAft>
                <a:spcPct val="60000"/>
              </a:spcAft>
              <a:buClrTx/>
              <a:buSzTx/>
              <a:buFont typeface="+mj-lt"/>
              <a:buAutoNum type="arabicPeriod"/>
              <a:tabLst/>
              <a:defRPr/>
            </a:pPr>
            <a:r>
              <a:rPr lang="en-US" sz="1000" kern="1200" baseline="0" dirty="0" smtClean="0">
                <a:solidFill>
                  <a:schemeClr val="tx1"/>
                </a:solidFill>
                <a:effectLst/>
                <a:latin typeface="Arial" charset="0"/>
                <a:ea typeface="+mn-ea"/>
                <a:cs typeface="+mn-cs"/>
              </a:rPr>
              <a:t>Ensure that the NYC-SVR1\Computers node is still selected. On the </a:t>
            </a:r>
            <a:r>
              <a:rPr lang="en-US" sz="1000" b="1" kern="1200" baseline="0" dirty="0" smtClean="0">
                <a:solidFill>
                  <a:schemeClr val="tx1"/>
                </a:solidFill>
                <a:effectLst/>
                <a:latin typeface="Arial" charset="0"/>
                <a:ea typeface="+mn-ea"/>
                <a:cs typeface="+mn-cs"/>
              </a:rPr>
              <a:t>Actions</a:t>
            </a:r>
            <a:r>
              <a:rPr lang="en-US" sz="1000" kern="1200" baseline="0" dirty="0" smtClean="0">
                <a:solidFill>
                  <a:schemeClr val="tx1"/>
                </a:solidFill>
                <a:effectLst/>
                <a:latin typeface="Arial" charset="0"/>
                <a:ea typeface="+mn-ea"/>
                <a:cs typeface="+mn-cs"/>
              </a:rPr>
              <a:t> menu, click </a:t>
            </a:r>
            <a:r>
              <a:rPr lang="en-US" sz="1000" b="1" kern="1200" baseline="0" dirty="0" smtClean="0">
                <a:solidFill>
                  <a:schemeClr val="tx1"/>
                </a:solidFill>
                <a:effectLst/>
                <a:latin typeface="Arial" charset="0"/>
                <a:ea typeface="+mn-ea"/>
                <a:cs typeface="+mn-cs"/>
              </a:rPr>
              <a:t>Add Computer Group</a:t>
            </a:r>
            <a:r>
              <a:rPr lang="en-US" sz="1000" kern="1200" baseline="0" dirty="0" smtClean="0">
                <a:solidFill>
                  <a:schemeClr val="tx1"/>
                </a:solidFill>
                <a:effectLst/>
                <a:latin typeface="Arial" charset="0"/>
                <a:ea typeface="+mn-ea"/>
                <a:cs typeface="+mn-cs"/>
              </a:rPr>
              <a:t>.</a:t>
            </a:r>
          </a:p>
          <a:p>
            <a:pPr marL="228600" marR="0" indent="-228600" algn="l" defTabSz="914400" rtl="0" eaLnBrk="1" fontAlgn="base" latinLnBrk="0" hangingPunct="1">
              <a:lnSpc>
                <a:spcPct val="100000"/>
              </a:lnSpc>
              <a:spcBef>
                <a:spcPct val="0"/>
              </a:spcBef>
              <a:spcAft>
                <a:spcPct val="60000"/>
              </a:spcAft>
              <a:buClrTx/>
              <a:buSzTx/>
              <a:buFont typeface="+mj-lt"/>
              <a:buAutoNum type="arabicPeriod"/>
              <a:tabLst/>
              <a:defRPr/>
            </a:pPr>
            <a:r>
              <a:rPr lang="en-IN" sz="1000" kern="1200" baseline="0" dirty="0" smtClean="0">
                <a:solidFill>
                  <a:schemeClr val="tx1"/>
                </a:solidFill>
                <a:effectLst/>
                <a:latin typeface="Arial" charset="0"/>
                <a:ea typeface="+mn-ea"/>
                <a:cs typeface="+mn-cs"/>
              </a:rPr>
              <a:t>In the </a:t>
            </a:r>
            <a:r>
              <a:rPr lang="en-IN" sz="1000" b="1" kern="1200" baseline="0" dirty="0" smtClean="0">
                <a:solidFill>
                  <a:schemeClr val="tx1"/>
                </a:solidFill>
                <a:effectLst/>
                <a:latin typeface="Arial" charset="0"/>
                <a:ea typeface="+mn-ea"/>
                <a:cs typeface="+mn-cs"/>
              </a:rPr>
              <a:t>Add Computer Group </a:t>
            </a:r>
            <a:r>
              <a:rPr lang="en-IN" sz="1000" kern="1200" baseline="0" dirty="0" smtClean="0">
                <a:solidFill>
                  <a:schemeClr val="tx1"/>
                </a:solidFill>
                <a:effectLst/>
                <a:latin typeface="Arial" charset="0"/>
                <a:ea typeface="+mn-ea"/>
                <a:cs typeface="+mn-cs"/>
              </a:rPr>
              <a:t>dialog </a:t>
            </a:r>
            <a:r>
              <a:rPr lang="en-IN" sz="1000" kern="1200" baseline="0" dirty="0" err="1" smtClean="0">
                <a:solidFill>
                  <a:schemeClr val="tx1"/>
                </a:solidFill>
                <a:effectLst/>
                <a:latin typeface="Arial" charset="0"/>
                <a:ea typeface="+mn-ea"/>
                <a:cs typeface="+mn-cs"/>
              </a:rPr>
              <a:t>box,in</a:t>
            </a:r>
            <a:r>
              <a:rPr lang="en-IN" sz="1000" kern="1200" baseline="0" dirty="0" smtClean="0">
                <a:solidFill>
                  <a:schemeClr val="tx1"/>
                </a:solidFill>
                <a:effectLst/>
                <a:latin typeface="Arial" charset="0"/>
                <a:ea typeface="+mn-ea"/>
                <a:cs typeface="+mn-cs"/>
              </a:rPr>
              <a:t> the </a:t>
            </a:r>
            <a:r>
              <a:rPr lang="en-IN" sz="1000" b="1" kern="1200" baseline="0" dirty="0" smtClean="0">
                <a:solidFill>
                  <a:schemeClr val="tx1"/>
                </a:solidFill>
                <a:effectLst/>
                <a:latin typeface="Arial" charset="0"/>
                <a:ea typeface="+mn-ea"/>
                <a:cs typeface="+mn-cs"/>
              </a:rPr>
              <a:t>Name</a:t>
            </a:r>
            <a:r>
              <a:rPr lang="en-IN" sz="1000" kern="1200" baseline="0" dirty="0" smtClean="0">
                <a:solidFill>
                  <a:schemeClr val="tx1"/>
                </a:solidFill>
                <a:effectLst/>
                <a:latin typeface="Arial" charset="0"/>
                <a:ea typeface="+mn-ea"/>
                <a:cs typeface="+mn-cs"/>
              </a:rPr>
              <a:t> </a:t>
            </a:r>
            <a:r>
              <a:rPr lang="en-IN" sz="1000" kern="1200" baseline="0" dirty="0" err="1" smtClean="0">
                <a:solidFill>
                  <a:schemeClr val="tx1"/>
                </a:solidFill>
                <a:effectLst/>
                <a:latin typeface="Arial" charset="0"/>
                <a:ea typeface="+mn-ea"/>
                <a:cs typeface="+mn-cs"/>
              </a:rPr>
              <a:t>field,type</a:t>
            </a:r>
            <a:r>
              <a:rPr lang="en-IN" sz="1000" kern="1200" baseline="0" dirty="0" smtClean="0">
                <a:solidFill>
                  <a:schemeClr val="tx1"/>
                </a:solidFill>
                <a:effectLst/>
                <a:latin typeface="Arial" charset="0"/>
                <a:ea typeface="+mn-ea"/>
                <a:cs typeface="+mn-cs"/>
              </a:rPr>
              <a:t> </a:t>
            </a:r>
            <a:r>
              <a:rPr lang="en-IN" sz="1000" b="1" kern="1200" baseline="0" dirty="0" smtClean="0">
                <a:solidFill>
                  <a:schemeClr val="tx1"/>
                </a:solidFill>
                <a:effectLst/>
                <a:latin typeface="Arial" charset="0"/>
                <a:ea typeface="+mn-ea"/>
                <a:cs typeface="+mn-cs"/>
              </a:rPr>
              <a:t>Australia</a:t>
            </a:r>
            <a:r>
              <a:rPr lang="en-IN" sz="1000" kern="1200" baseline="0" dirty="0" smtClean="0">
                <a:solidFill>
                  <a:schemeClr val="tx1"/>
                </a:solidFill>
                <a:effectLst/>
                <a:latin typeface="Arial" charset="0"/>
                <a:ea typeface="+mn-ea"/>
                <a:cs typeface="+mn-cs"/>
              </a:rPr>
              <a:t> and then click </a:t>
            </a:r>
            <a:r>
              <a:rPr lang="en-IN" sz="1000" b="1" kern="1200" baseline="0" dirty="0" smtClean="0">
                <a:solidFill>
                  <a:schemeClr val="tx1"/>
                </a:solidFill>
                <a:effectLst/>
                <a:latin typeface="Arial" charset="0"/>
                <a:ea typeface="+mn-ea"/>
                <a:cs typeface="+mn-cs"/>
              </a:rPr>
              <a:t>Add</a:t>
            </a:r>
            <a:r>
              <a:rPr lang="en-US" sz="1000" kern="1200" baseline="0" dirty="0" smtClean="0">
                <a:solidFill>
                  <a:schemeClr val="tx1"/>
                </a:solidFill>
                <a:effectLst/>
                <a:latin typeface="Arial" charset="0"/>
                <a:ea typeface="+mn-ea"/>
                <a:cs typeface="+mn-cs"/>
              </a:rPr>
              <a:t>.</a:t>
            </a:r>
          </a:p>
          <a:p>
            <a:pPr marL="228600" marR="0" indent="-228600" algn="l" defTabSz="914400" rtl="0" eaLnBrk="1" fontAlgn="base" latinLnBrk="0" hangingPunct="1">
              <a:lnSpc>
                <a:spcPct val="100000"/>
              </a:lnSpc>
              <a:spcBef>
                <a:spcPct val="0"/>
              </a:spcBef>
              <a:spcAft>
                <a:spcPct val="60000"/>
              </a:spcAft>
              <a:buClrTx/>
              <a:buSzTx/>
              <a:buFont typeface="+mj-lt"/>
              <a:buAutoNum type="arabicPeriod"/>
              <a:tabLst/>
              <a:defRPr/>
            </a:pPr>
            <a:r>
              <a:rPr lang="en-US" sz="1000" kern="1200" baseline="0" dirty="0" smtClean="0">
                <a:solidFill>
                  <a:schemeClr val="tx1"/>
                </a:solidFill>
                <a:effectLst/>
                <a:latin typeface="Arial" charset="0"/>
                <a:ea typeface="+mn-ea"/>
                <a:cs typeface="+mn-cs"/>
              </a:rPr>
              <a:t>Click the </a:t>
            </a:r>
            <a:r>
              <a:rPr lang="en-US" sz="1000" b="1" kern="1200" baseline="0" dirty="0" smtClean="0">
                <a:solidFill>
                  <a:schemeClr val="tx1"/>
                </a:solidFill>
                <a:effectLst/>
                <a:latin typeface="Arial" charset="0"/>
                <a:ea typeface="+mn-ea"/>
                <a:cs typeface="+mn-cs"/>
              </a:rPr>
              <a:t>Australia</a:t>
            </a:r>
            <a:r>
              <a:rPr lang="en-US" sz="1000" kern="1200" baseline="0" dirty="0" smtClean="0">
                <a:solidFill>
                  <a:schemeClr val="tx1"/>
                </a:solidFill>
                <a:effectLst/>
                <a:latin typeface="Arial" charset="0"/>
                <a:ea typeface="+mn-ea"/>
                <a:cs typeface="+mn-cs"/>
              </a:rPr>
              <a:t> computer group. In the Actions pane, click </a:t>
            </a:r>
            <a:r>
              <a:rPr lang="en-US" sz="1000" b="1" kern="1200" baseline="0" dirty="0" smtClean="0">
                <a:solidFill>
                  <a:schemeClr val="tx1"/>
                </a:solidFill>
                <a:effectLst/>
                <a:latin typeface="Arial" charset="0"/>
                <a:ea typeface="+mn-ea"/>
                <a:cs typeface="+mn-cs"/>
              </a:rPr>
              <a:t>Add Computer Group</a:t>
            </a:r>
            <a:r>
              <a:rPr lang="en-US" sz="1000" kern="1200" baseline="0" dirty="0" smtClean="0">
                <a:solidFill>
                  <a:schemeClr val="tx1"/>
                </a:solidFill>
                <a:effectLst/>
                <a:latin typeface="Arial" charset="0"/>
                <a:ea typeface="+mn-ea"/>
                <a:cs typeface="+mn-cs"/>
              </a:rPr>
              <a:t>.</a:t>
            </a:r>
          </a:p>
          <a:p>
            <a:pPr marL="228600" marR="0" indent="-228600" algn="l" defTabSz="914400" rtl="0" eaLnBrk="1" fontAlgn="base" latinLnBrk="0" hangingPunct="1">
              <a:lnSpc>
                <a:spcPct val="100000"/>
              </a:lnSpc>
              <a:spcBef>
                <a:spcPct val="0"/>
              </a:spcBef>
              <a:spcAft>
                <a:spcPct val="60000"/>
              </a:spcAft>
              <a:buClrTx/>
              <a:buSzTx/>
              <a:buFont typeface="+mj-lt"/>
              <a:buAutoNum type="arabicPeriod"/>
              <a:tabLst/>
              <a:defRPr/>
            </a:pPr>
            <a:r>
              <a:rPr lang="en-IN" sz="1000" kern="1200" baseline="0" dirty="0" smtClean="0">
                <a:solidFill>
                  <a:schemeClr val="tx1"/>
                </a:solidFill>
                <a:effectLst/>
                <a:latin typeface="Arial" charset="0"/>
                <a:ea typeface="+mn-ea"/>
                <a:cs typeface="+mn-cs"/>
              </a:rPr>
              <a:t>In the </a:t>
            </a:r>
            <a:r>
              <a:rPr lang="en-IN" sz="1000" b="1" kern="1200" baseline="0" dirty="0" smtClean="0">
                <a:solidFill>
                  <a:schemeClr val="tx1"/>
                </a:solidFill>
                <a:effectLst/>
                <a:latin typeface="Arial" charset="0"/>
                <a:ea typeface="+mn-ea"/>
                <a:cs typeface="+mn-cs"/>
              </a:rPr>
              <a:t>Add Computer Group </a:t>
            </a:r>
            <a:r>
              <a:rPr lang="en-IN" sz="1000" kern="1200" baseline="0" dirty="0" smtClean="0">
                <a:solidFill>
                  <a:schemeClr val="tx1"/>
                </a:solidFill>
                <a:effectLst/>
                <a:latin typeface="Arial" charset="0"/>
                <a:ea typeface="+mn-ea"/>
                <a:cs typeface="+mn-cs"/>
              </a:rPr>
              <a:t>dialog </a:t>
            </a:r>
            <a:r>
              <a:rPr lang="en-IN" sz="1000" kern="1200" baseline="0" dirty="0" err="1" smtClean="0">
                <a:solidFill>
                  <a:schemeClr val="tx1"/>
                </a:solidFill>
                <a:effectLst/>
                <a:latin typeface="Arial" charset="0"/>
                <a:ea typeface="+mn-ea"/>
                <a:cs typeface="+mn-cs"/>
              </a:rPr>
              <a:t>box,in</a:t>
            </a:r>
            <a:r>
              <a:rPr lang="en-IN" sz="1000" kern="1200" baseline="0" dirty="0" smtClean="0">
                <a:solidFill>
                  <a:schemeClr val="tx1"/>
                </a:solidFill>
                <a:effectLst/>
                <a:latin typeface="Arial" charset="0"/>
                <a:ea typeface="+mn-ea"/>
                <a:cs typeface="+mn-cs"/>
              </a:rPr>
              <a:t> the </a:t>
            </a:r>
            <a:r>
              <a:rPr lang="en-IN" sz="1000" b="1" kern="1200" baseline="0" dirty="0" smtClean="0">
                <a:solidFill>
                  <a:schemeClr val="tx1"/>
                </a:solidFill>
                <a:effectLst/>
                <a:latin typeface="Arial" charset="0"/>
                <a:ea typeface="+mn-ea"/>
                <a:cs typeface="+mn-cs"/>
              </a:rPr>
              <a:t>Name</a:t>
            </a:r>
            <a:r>
              <a:rPr lang="en-IN" sz="1000" kern="1200" baseline="0" dirty="0" smtClean="0">
                <a:solidFill>
                  <a:schemeClr val="tx1"/>
                </a:solidFill>
                <a:effectLst/>
                <a:latin typeface="Arial" charset="0"/>
                <a:ea typeface="+mn-ea"/>
                <a:cs typeface="+mn-cs"/>
              </a:rPr>
              <a:t> </a:t>
            </a:r>
            <a:r>
              <a:rPr lang="en-IN" sz="1000" kern="1200" baseline="0" dirty="0" err="1" smtClean="0">
                <a:solidFill>
                  <a:schemeClr val="tx1"/>
                </a:solidFill>
                <a:effectLst/>
                <a:latin typeface="Arial" charset="0"/>
                <a:ea typeface="+mn-ea"/>
                <a:cs typeface="+mn-cs"/>
              </a:rPr>
              <a:t>field,type</a:t>
            </a:r>
            <a:r>
              <a:rPr lang="en-IN" sz="1000" kern="1200" baseline="0" dirty="0" smtClean="0">
                <a:solidFill>
                  <a:schemeClr val="tx1"/>
                </a:solidFill>
                <a:effectLst/>
                <a:latin typeface="Arial" charset="0"/>
                <a:ea typeface="+mn-ea"/>
                <a:cs typeface="+mn-cs"/>
              </a:rPr>
              <a:t> </a:t>
            </a:r>
            <a:r>
              <a:rPr lang="en-IN" sz="1000" b="1" kern="1200" baseline="0" dirty="0" err="1" smtClean="0">
                <a:solidFill>
                  <a:schemeClr val="tx1"/>
                </a:solidFill>
                <a:effectLst/>
                <a:latin typeface="Arial" charset="0"/>
                <a:ea typeface="+mn-ea"/>
                <a:cs typeface="+mn-cs"/>
              </a:rPr>
              <a:t>Melbourne_Sales</a:t>
            </a:r>
            <a:r>
              <a:rPr lang="en-IN" sz="1000" kern="1200" baseline="0" dirty="0" smtClean="0">
                <a:solidFill>
                  <a:schemeClr val="tx1"/>
                </a:solidFill>
                <a:effectLst/>
                <a:latin typeface="Arial" charset="0"/>
                <a:ea typeface="+mn-ea"/>
                <a:cs typeface="+mn-cs"/>
              </a:rPr>
              <a:t> and then click </a:t>
            </a:r>
            <a:r>
              <a:rPr lang="en-IN" sz="1000" b="1" kern="1200" baseline="0" dirty="0" smtClean="0">
                <a:solidFill>
                  <a:schemeClr val="tx1"/>
                </a:solidFill>
                <a:effectLst/>
                <a:latin typeface="Arial" charset="0"/>
                <a:ea typeface="+mn-ea"/>
                <a:cs typeface="+mn-cs"/>
              </a:rPr>
              <a:t>Add</a:t>
            </a:r>
            <a:r>
              <a:rPr lang="en-US" sz="1000" kern="1200" baseline="0" dirty="0" smtClean="0">
                <a:solidFill>
                  <a:schemeClr val="tx1"/>
                </a:solidFill>
                <a:effectLst/>
                <a:latin typeface="Arial" charset="0"/>
                <a:ea typeface="+mn-ea"/>
                <a:cs typeface="+mn-cs"/>
              </a:rPr>
              <a:t>.</a:t>
            </a:r>
          </a:p>
          <a:p>
            <a:pPr marL="228600" marR="0" indent="-228600" algn="l" defTabSz="914400" rtl="0" eaLnBrk="1" fontAlgn="base" latinLnBrk="0" hangingPunct="1">
              <a:lnSpc>
                <a:spcPct val="100000"/>
              </a:lnSpc>
              <a:spcBef>
                <a:spcPct val="0"/>
              </a:spcBef>
              <a:spcAft>
                <a:spcPct val="60000"/>
              </a:spcAft>
              <a:buClrTx/>
              <a:buSzTx/>
              <a:buFont typeface="+mj-lt"/>
              <a:buAutoNum type="arabicPeriod"/>
              <a:tabLst/>
              <a:defRPr/>
            </a:pPr>
            <a:r>
              <a:rPr lang="en-US" sz="1000" kern="1200" baseline="0" dirty="0" smtClean="0">
                <a:solidFill>
                  <a:schemeClr val="tx1"/>
                </a:solidFill>
                <a:effectLst/>
                <a:latin typeface="Arial" charset="0"/>
                <a:ea typeface="+mn-ea"/>
                <a:cs typeface="+mn-cs"/>
              </a:rPr>
              <a:t>Repeat steps 8 and 9 and create the computer group </a:t>
            </a:r>
            <a:r>
              <a:rPr lang="en-US" sz="1000" b="1" kern="1200" baseline="0" dirty="0" err="1" smtClean="0">
                <a:solidFill>
                  <a:schemeClr val="tx1"/>
                </a:solidFill>
                <a:effectLst/>
                <a:latin typeface="Arial" charset="0"/>
                <a:ea typeface="+mn-ea"/>
                <a:cs typeface="+mn-cs"/>
              </a:rPr>
              <a:t>Melbourne_Marketing</a:t>
            </a:r>
            <a:r>
              <a:rPr lang="en-US" sz="1000" kern="1200" baseline="0" dirty="0" smtClean="0">
                <a:solidFill>
                  <a:schemeClr val="tx1"/>
                </a:solidFill>
                <a:effectLst/>
                <a:latin typeface="Arial" charset="0"/>
                <a:ea typeface="+mn-ea"/>
                <a:cs typeface="+mn-cs"/>
              </a:rPr>
              <a:t>.</a:t>
            </a:r>
          </a:p>
          <a:p>
            <a:pPr marL="228600" marR="0" indent="-228600" algn="l" defTabSz="914400" rtl="0" eaLnBrk="1" fontAlgn="base" latinLnBrk="0" hangingPunct="1">
              <a:lnSpc>
                <a:spcPct val="100000"/>
              </a:lnSpc>
              <a:spcBef>
                <a:spcPct val="0"/>
              </a:spcBef>
              <a:spcAft>
                <a:spcPct val="60000"/>
              </a:spcAft>
              <a:buClrTx/>
              <a:buSzTx/>
              <a:buFont typeface="+mj-lt"/>
              <a:buAutoNum type="arabicPeriod"/>
              <a:tabLst/>
              <a:defRPr/>
            </a:pPr>
            <a:endParaRPr lang="en-US" sz="1000" kern="1200" baseline="0" dirty="0" smtClean="0">
              <a:solidFill>
                <a:schemeClr val="tx1"/>
              </a:solidFill>
              <a:effectLst/>
              <a:latin typeface="Arial" charset="0"/>
              <a:ea typeface="+mn-ea"/>
              <a:cs typeface="+mn-cs"/>
            </a:endParaRPr>
          </a:p>
          <a:p>
            <a:pPr marL="0" marR="0" indent="0" algn="l" defTabSz="914400" rtl="0" eaLnBrk="1" fontAlgn="base" latinLnBrk="0" hangingPunct="1">
              <a:lnSpc>
                <a:spcPct val="100000"/>
              </a:lnSpc>
              <a:spcBef>
                <a:spcPct val="0"/>
              </a:spcBef>
              <a:spcAft>
                <a:spcPct val="60000"/>
              </a:spcAft>
              <a:buClrTx/>
              <a:buSzTx/>
              <a:buFont typeface="+mj-lt"/>
              <a:buNone/>
              <a:tabLst/>
              <a:defRPr/>
            </a:pPr>
            <a:r>
              <a:rPr lang="en-US" sz="1000" kern="1200" baseline="0" dirty="0" smtClean="0">
                <a:solidFill>
                  <a:schemeClr val="tx1"/>
                </a:solidFill>
                <a:effectLst/>
                <a:latin typeface="Arial" charset="0"/>
                <a:ea typeface="+mn-ea"/>
                <a:cs typeface="+mn-cs"/>
              </a:rPr>
              <a:t>In this demonstration, you will configure a GPO that will assign a computer to a specific WSUS computer group.</a:t>
            </a:r>
          </a:p>
          <a:p>
            <a:pPr marL="228600" marR="0" indent="-228600" algn="l" defTabSz="914400" rtl="0" eaLnBrk="1" fontAlgn="base" latinLnBrk="0" hangingPunct="1">
              <a:lnSpc>
                <a:spcPct val="100000"/>
              </a:lnSpc>
              <a:spcBef>
                <a:spcPct val="0"/>
              </a:spcBef>
              <a:spcAft>
                <a:spcPct val="60000"/>
              </a:spcAft>
              <a:buClrTx/>
              <a:buSzTx/>
              <a:buFont typeface="+mj-lt"/>
              <a:buAutoNum type="arabicPeriod"/>
              <a:tabLst/>
              <a:defRPr/>
            </a:pPr>
            <a:r>
              <a:rPr lang="en-US" sz="1000" kern="1200" baseline="0" dirty="0" smtClean="0">
                <a:solidFill>
                  <a:schemeClr val="tx1"/>
                </a:solidFill>
                <a:effectLst/>
                <a:latin typeface="Arial" charset="0"/>
                <a:ea typeface="+mn-ea"/>
                <a:cs typeface="+mn-cs"/>
              </a:rPr>
              <a:t>Switch to NYC-DC1.</a:t>
            </a:r>
          </a:p>
          <a:p>
            <a:pPr marL="228600" marR="0" indent="-228600" algn="l" defTabSz="914400" rtl="0" eaLnBrk="1" fontAlgn="base" latinLnBrk="0" hangingPunct="1">
              <a:lnSpc>
                <a:spcPct val="100000"/>
              </a:lnSpc>
              <a:spcBef>
                <a:spcPct val="0"/>
              </a:spcBef>
              <a:spcAft>
                <a:spcPct val="60000"/>
              </a:spcAft>
              <a:buClrTx/>
              <a:buSzTx/>
              <a:buFont typeface="+mj-lt"/>
              <a:buAutoNum type="arabicPeriod"/>
              <a:tabLst/>
              <a:defRPr/>
            </a:pPr>
            <a:r>
              <a:rPr lang="en-US" sz="1000" kern="1200" baseline="0" dirty="0" smtClean="0">
                <a:solidFill>
                  <a:schemeClr val="tx1"/>
                </a:solidFill>
                <a:effectLst/>
                <a:latin typeface="Arial" charset="0"/>
                <a:ea typeface="+mn-ea"/>
                <a:cs typeface="+mn-cs"/>
              </a:rPr>
              <a:t>On the </a:t>
            </a:r>
            <a:r>
              <a:rPr lang="en-US" sz="1000" b="1" kern="1200" baseline="0" dirty="0" smtClean="0">
                <a:solidFill>
                  <a:schemeClr val="tx1"/>
                </a:solidFill>
                <a:effectLst/>
                <a:latin typeface="Arial" charset="0"/>
                <a:ea typeface="+mn-ea"/>
                <a:cs typeface="+mn-cs"/>
              </a:rPr>
              <a:t>Administrative Tools</a:t>
            </a:r>
            <a:r>
              <a:rPr lang="en-US" sz="1000" kern="1200" baseline="0" dirty="0" smtClean="0">
                <a:solidFill>
                  <a:schemeClr val="tx1"/>
                </a:solidFill>
                <a:effectLst/>
                <a:latin typeface="Arial" charset="0"/>
                <a:ea typeface="+mn-ea"/>
                <a:cs typeface="+mn-cs"/>
              </a:rPr>
              <a:t> menu, open the </a:t>
            </a:r>
            <a:r>
              <a:rPr lang="en-US" sz="1000" b="1" kern="1200" baseline="0" dirty="0" smtClean="0">
                <a:solidFill>
                  <a:schemeClr val="tx1"/>
                </a:solidFill>
                <a:effectLst/>
                <a:latin typeface="Arial" charset="0"/>
                <a:ea typeface="+mn-ea"/>
                <a:cs typeface="+mn-cs"/>
              </a:rPr>
              <a:t>Group Policy Management</a:t>
            </a:r>
            <a:r>
              <a:rPr lang="en-US" sz="1000" kern="1200" baseline="0" dirty="0" smtClean="0">
                <a:solidFill>
                  <a:schemeClr val="tx1"/>
                </a:solidFill>
                <a:effectLst/>
                <a:latin typeface="Arial" charset="0"/>
                <a:ea typeface="+mn-ea"/>
                <a:cs typeface="+mn-cs"/>
              </a:rPr>
              <a:t> console.</a:t>
            </a:r>
          </a:p>
          <a:p>
            <a:pPr marL="228600" marR="0" indent="-228600" algn="l" defTabSz="914400" rtl="0" eaLnBrk="1" fontAlgn="base" latinLnBrk="0" hangingPunct="1">
              <a:lnSpc>
                <a:spcPct val="100000"/>
              </a:lnSpc>
              <a:spcBef>
                <a:spcPct val="0"/>
              </a:spcBef>
              <a:spcAft>
                <a:spcPct val="60000"/>
              </a:spcAft>
              <a:buClrTx/>
              <a:buSzTx/>
              <a:buFont typeface="+mj-lt"/>
              <a:buAutoNum type="arabicPeriod"/>
              <a:tabLst/>
              <a:defRPr/>
            </a:pPr>
            <a:r>
              <a:rPr lang="en-US" sz="1000" kern="1200" baseline="0" dirty="0" smtClean="0">
                <a:solidFill>
                  <a:schemeClr val="tx1"/>
                </a:solidFill>
                <a:effectLst/>
                <a:latin typeface="Arial" charset="0"/>
                <a:ea typeface="+mn-ea"/>
                <a:cs typeface="+mn-cs"/>
              </a:rPr>
              <a:t>Navigate to the </a:t>
            </a:r>
            <a:r>
              <a:rPr lang="en-US" sz="1000" b="1" kern="1200" baseline="0" dirty="0" smtClean="0">
                <a:solidFill>
                  <a:schemeClr val="tx1"/>
                </a:solidFill>
                <a:effectLst/>
                <a:latin typeface="Arial" charset="0"/>
                <a:ea typeface="+mn-ea"/>
                <a:cs typeface="+mn-cs"/>
              </a:rPr>
              <a:t>Forest: Contoso.com\Domains\Contoso.com\Group Policy Objects</a:t>
            </a:r>
            <a:r>
              <a:rPr lang="en-US" sz="1000" kern="1200" baseline="0" dirty="0" smtClean="0">
                <a:solidFill>
                  <a:schemeClr val="tx1"/>
                </a:solidFill>
                <a:effectLst/>
                <a:latin typeface="Arial" charset="0"/>
                <a:ea typeface="+mn-ea"/>
                <a:cs typeface="+mn-cs"/>
              </a:rPr>
              <a:t> node.</a:t>
            </a:r>
          </a:p>
          <a:p>
            <a:pPr marL="228600" marR="0" indent="-228600" algn="l" defTabSz="914400" rtl="0" eaLnBrk="1" fontAlgn="base" latinLnBrk="0" hangingPunct="1">
              <a:lnSpc>
                <a:spcPct val="100000"/>
              </a:lnSpc>
              <a:spcBef>
                <a:spcPct val="0"/>
              </a:spcBef>
              <a:spcAft>
                <a:spcPct val="60000"/>
              </a:spcAft>
              <a:buClrTx/>
              <a:buSzTx/>
              <a:buFont typeface="+mj-lt"/>
              <a:buAutoNum type="arabicPeriod"/>
              <a:tabLst/>
              <a:defRPr/>
            </a:pPr>
            <a:r>
              <a:rPr lang="en-US" sz="1000" kern="1200" baseline="0" dirty="0" smtClean="0">
                <a:solidFill>
                  <a:schemeClr val="tx1"/>
                </a:solidFill>
                <a:effectLst/>
                <a:latin typeface="Arial" charset="0"/>
                <a:ea typeface="+mn-ea"/>
                <a:cs typeface="+mn-cs"/>
              </a:rPr>
              <a:t>On the </a:t>
            </a:r>
            <a:r>
              <a:rPr lang="en-US" sz="1000" b="1" kern="1200" baseline="0" dirty="0" smtClean="0">
                <a:solidFill>
                  <a:schemeClr val="tx1"/>
                </a:solidFill>
                <a:effectLst/>
                <a:latin typeface="Arial" charset="0"/>
                <a:ea typeface="+mn-ea"/>
                <a:cs typeface="+mn-cs"/>
              </a:rPr>
              <a:t>Action</a:t>
            </a:r>
            <a:r>
              <a:rPr lang="en-US" sz="1000" kern="1200" baseline="0" dirty="0" smtClean="0">
                <a:solidFill>
                  <a:schemeClr val="tx1"/>
                </a:solidFill>
                <a:effectLst/>
                <a:latin typeface="Arial" charset="0"/>
                <a:ea typeface="+mn-ea"/>
                <a:cs typeface="+mn-cs"/>
              </a:rPr>
              <a:t> menu, click </a:t>
            </a:r>
            <a:r>
              <a:rPr lang="en-US" sz="1000" b="1" kern="1200" baseline="0" dirty="0" smtClean="0">
                <a:solidFill>
                  <a:schemeClr val="tx1"/>
                </a:solidFill>
                <a:effectLst/>
                <a:latin typeface="Arial" charset="0"/>
                <a:ea typeface="+mn-ea"/>
                <a:cs typeface="+mn-cs"/>
              </a:rPr>
              <a:t>New</a:t>
            </a:r>
            <a:r>
              <a:rPr lang="en-US" sz="1000" kern="1200" baseline="0" dirty="0" smtClean="0">
                <a:solidFill>
                  <a:schemeClr val="tx1"/>
                </a:solidFill>
                <a:effectLst/>
                <a:latin typeface="Arial" charset="0"/>
                <a:ea typeface="+mn-ea"/>
                <a:cs typeface="+mn-cs"/>
              </a:rPr>
              <a:t>. In the </a:t>
            </a:r>
            <a:r>
              <a:rPr lang="en-US" sz="1000" b="1" kern="1200" baseline="0" dirty="0" smtClean="0">
                <a:solidFill>
                  <a:schemeClr val="tx1"/>
                </a:solidFill>
                <a:effectLst/>
                <a:latin typeface="Arial" charset="0"/>
                <a:ea typeface="+mn-ea"/>
                <a:cs typeface="+mn-cs"/>
              </a:rPr>
              <a:t>New GPO</a:t>
            </a:r>
            <a:r>
              <a:rPr lang="en-US" sz="1000" kern="1200" baseline="0" dirty="0" smtClean="0">
                <a:solidFill>
                  <a:schemeClr val="tx1"/>
                </a:solidFill>
                <a:effectLst/>
                <a:latin typeface="Arial" charset="0"/>
                <a:ea typeface="+mn-ea"/>
                <a:cs typeface="+mn-cs"/>
              </a:rPr>
              <a:t> dialog box, enter the name </a:t>
            </a:r>
            <a:r>
              <a:rPr lang="en-US" sz="1000" b="1" kern="1200" baseline="0" dirty="0" err="1" smtClean="0">
                <a:solidFill>
                  <a:schemeClr val="tx1"/>
                </a:solidFill>
                <a:effectLst/>
                <a:latin typeface="Arial" charset="0"/>
                <a:ea typeface="+mn-ea"/>
                <a:cs typeface="+mn-cs"/>
              </a:rPr>
              <a:t>WSUS_Policy</a:t>
            </a:r>
            <a:r>
              <a:rPr lang="en-US" sz="1000" b="0" kern="1200" baseline="0" dirty="0" smtClean="0">
                <a:solidFill>
                  <a:schemeClr val="tx1"/>
                </a:solidFill>
                <a:effectLst/>
                <a:latin typeface="Arial" charset="0"/>
                <a:ea typeface="+mn-ea"/>
                <a:cs typeface="+mn-cs"/>
              </a:rPr>
              <a:t>,</a:t>
            </a:r>
            <a:r>
              <a:rPr lang="en-US" sz="1000" kern="1200" baseline="0" dirty="0" smtClean="0">
                <a:solidFill>
                  <a:schemeClr val="tx1"/>
                </a:solidFill>
                <a:effectLst/>
                <a:latin typeface="Arial" charset="0"/>
                <a:ea typeface="+mn-ea"/>
                <a:cs typeface="+mn-cs"/>
              </a:rPr>
              <a:t> and then click </a:t>
            </a:r>
            <a:r>
              <a:rPr lang="en-US" sz="1000" b="1" kern="1200" baseline="0" dirty="0" smtClean="0">
                <a:solidFill>
                  <a:schemeClr val="tx1"/>
                </a:solidFill>
                <a:effectLst/>
                <a:latin typeface="Arial" charset="0"/>
                <a:ea typeface="+mn-ea"/>
                <a:cs typeface="+mn-cs"/>
              </a:rPr>
              <a:t>OK</a:t>
            </a:r>
            <a:r>
              <a:rPr lang="en-US" sz="1000" kern="1200" baseline="0" dirty="0" smtClean="0">
                <a:solidFill>
                  <a:schemeClr val="tx1"/>
                </a:solidFill>
                <a:effectLst/>
                <a:latin typeface="Arial" charset="0"/>
                <a:ea typeface="+mn-ea"/>
                <a:cs typeface="+mn-cs"/>
              </a:rPr>
              <a:t>.</a:t>
            </a:r>
          </a:p>
          <a:p>
            <a:pPr marL="228600" marR="0" indent="-228600" algn="l" defTabSz="914400" rtl="0" eaLnBrk="1" fontAlgn="base" latinLnBrk="0" hangingPunct="1">
              <a:lnSpc>
                <a:spcPct val="100000"/>
              </a:lnSpc>
              <a:spcBef>
                <a:spcPct val="0"/>
              </a:spcBef>
              <a:spcAft>
                <a:spcPct val="60000"/>
              </a:spcAft>
              <a:buClrTx/>
              <a:buSzTx/>
              <a:buFont typeface="+mj-lt"/>
              <a:buAutoNum type="arabicPeriod"/>
              <a:tabLst/>
              <a:defRPr/>
            </a:pPr>
            <a:r>
              <a:rPr lang="en-US" sz="1000" kern="1200" baseline="0" dirty="0" smtClean="0">
                <a:solidFill>
                  <a:schemeClr val="tx1"/>
                </a:solidFill>
                <a:effectLst/>
                <a:latin typeface="Arial" charset="0"/>
                <a:ea typeface="+mn-ea"/>
                <a:cs typeface="+mn-cs"/>
              </a:rPr>
              <a:t>Right-click </a:t>
            </a:r>
            <a:r>
              <a:rPr lang="en-US" sz="1000" b="1" kern="1200" baseline="0" dirty="0" err="1" smtClean="0">
                <a:solidFill>
                  <a:schemeClr val="tx1"/>
                </a:solidFill>
                <a:effectLst/>
                <a:latin typeface="Arial" charset="0"/>
                <a:ea typeface="+mn-ea"/>
                <a:cs typeface="+mn-cs"/>
              </a:rPr>
              <a:t>WSUS_Policy</a:t>
            </a:r>
            <a:r>
              <a:rPr lang="en-US" sz="1000" b="0" kern="1200" baseline="0" dirty="0" smtClean="0">
                <a:solidFill>
                  <a:schemeClr val="tx1"/>
                </a:solidFill>
                <a:effectLst/>
                <a:latin typeface="Arial" charset="0"/>
                <a:ea typeface="+mn-ea"/>
                <a:cs typeface="+mn-cs"/>
              </a:rPr>
              <a:t>,</a:t>
            </a:r>
            <a:r>
              <a:rPr lang="en-US" sz="1000" kern="1200" baseline="0" dirty="0" smtClean="0">
                <a:solidFill>
                  <a:schemeClr val="tx1"/>
                </a:solidFill>
                <a:effectLst/>
                <a:latin typeface="Arial" charset="0"/>
                <a:ea typeface="+mn-ea"/>
                <a:cs typeface="+mn-cs"/>
              </a:rPr>
              <a:t> and then click </a:t>
            </a:r>
            <a:r>
              <a:rPr lang="en-US" sz="1000" b="1" kern="1200" baseline="0" dirty="0" smtClean="0">
                <a:solidFill>
                  <a:schemeClr val="tx1"/>
                </a:solidFill>
                <a:effectLst/>
                <a:latin typeface="Arial" charset="0"/>
                <a:ea typeface="+mn-ea"/>
                <a:cs typeface="+mn-cs"/>
              </a:rPr>
              <a:t>Edit</a:t>
            </a:r>
            <a:r>
              <a:rPr lang="en-US" sz="1000" kern="1200" baseline="0" dirty="0" smtClean="0">
                <a:solidFill>
                  <a:schemeClr val="tx1"/>
                </a:solidFill>
                <a:effectLst/>
                <a:latin typeface="Arial" charset="0"/>
                <a:ea typeface="+mn-ea"/>
                <a:cs typeface="+mn-cs"/>
              </a:rPr>
              <a:t>.</a:t>
            </a:r>
          </a:p>
          <a:p>
            <a:pPr marL="228600" marR="0" indent="-228600" algn="l" defTabSz="914400" rtl="0" eaLnBrk="1" fontAlgn="base" latinLnBrk="0" hangingPunct="1">
              <a:lnSpc>
                <a:spcPct val="100000"/>
              </a:lnSpc>
              <a:spcBef>
                <a:spcPct val="0"/>
              </a:spcBef>
              <a:spcAft>
                <a:spcPct val="60000"/>
              </a:spcAft>
              <a:buClrTx/>
              <a:buSzTx/>
              <a:buFont typeface="+mj-lt"/>
              <a:buAutoNum type="arabicPeriod"/>
              <a:tabLst/>
              <a:defRPr/>
            </a:pPr>
            <a:r>
              <a:rPr lang="en-US" sz="1000" kern="1200" baseline="0" dirty="0" smtClean="0">
                <a:solidFill>
                  <a:schemeClr val="tx1"/>
                </a:solidFill>
                <a:effectLst/>
                <a:latin typeface="Arial" charset="0"/>
                <a:ea typeface="+mn-ea"/>
                <a:cs typeface="+mn-cs"/>
              </a:rPr>
              <a:t>Navigate to the </a:t>
            </a:r>
            <a:r>
              <a:rPr lang="en-US" sz="1000" b="1" kern="1200" baseline="0" dirty="0" smtClean="0">
                <a:solidFill>
                  <a:schemeClr val="tx1"/>
                </a:solidFill>
                <a:effectLst/>
                <a:latin typeface="Arial" charset="0"/>
                <a:ea typeface="+mn-ea"/>
                <a:cs typeface="+mn-cs"/>
              </a:rPr>
              <a:t>Computer Configuration\Policies\Administrative Templates\Windows Components\Windows Update</a:t>
            </a:r>
            <a:r>
              <a:rPr lang="en-US" sz="1000" kern="1200" baseline="0" dirty="0" smtClean="0">
                <a:solidFill>
                  <a:schemeClr val="tx1"/>
                </a:solidFill>
                <a:effectLst/>
                <a:latin typeface="Arial" charset="0"/>
                <a:ea typeface="+mn-ea"/>
                <a:cs typeface="+mn-cs"/>
              </a:rPr>
              <a:t> node, and then double-click </a:t>
            </a:r>
            <a:r>
              <a:rPr lang="en-US" sz="1000" b="1" kern="1200" baseline="0" dirty="0" smtClean="0">
                <a:solidFill>
                  <a:schemeClr val="tx1"/>
                </a:solidFill>
                <a:effectLst/>
                <a:latin typeface="Arial" charset="0"/>
                <a:ea typeface="+mn-ea"/>
                <a:cs typeface="+mn-cs"/>
              </a:rPr>
              <a:t>Enable Client-Side Targeting</a:t>
            </a:r>
            <a:r>
              <a:rPr lang="en-US" sz="1000" b="0" kern="1200" baseline="0" dirty="0" smtClean="0">
                <a:solidFill>
                  <a:schemeClr val="tx1"/>
                </a:solidFill>
                <a:effectLst/>
                <a:latin typeface="Arial" charset="0"/>
                <a:ea typeface="+mn-ea"/>
                <a:cs typeface="+mn-cs"/>
              </a:rPr>
              <a:t>.</a:t>
            </a:r>
            <a:endParaRPr lang="en-US" sz="1000" b="1" kern="1200" baseline="0" dirty="0" smtClean="0">
              <a:solidFill>
                <a:schemeClr val="tx1"/>
              </a:solidFill>
              <a:effectLst/>
              <a:latin typeface="Arial" charset="0"/>
              <a:ea typeface="+mn-ea"/>
              <a:cs typeface="+mn-cs"/>
            </a:endParaRPr>
          </a:p>
          <a:p>
            <a:pPr marL="228600" marR="0" indent="-228600" algn="l" defTabSz="914400" rtl="0" eaLnBrk="1" fontAlgn="base" latinLnBrk="0" hangingPunct="1">
              <a:lnSpc>
                <a:spcPct val="100000"/>
              </a:lnSpc>
              <a:spcBef>
                <a:spcPct val="0"/>
              </a:spcBef>
              <a:spcAft>
                <a:spcPct val="60000"/>
              </a:spcAft>
              <a:buClrTx/>
              <a:buSzTx/>
              <a:buFont typeface="+mj-lt"/>
              <a:buAutoNum type="arabicPeriod"/>
              <a:tabLst/>
              <a:defRPr/>
            </a:pPr>
            <a:r>
              <a:rPr lang="en-US" sz="1000" kern="1200" baseline="0" dirty="0" smtClean="0">
                <a:solidFill>
                  <a:schemeClr val="tx1"/>
                </a:solidFill>
                <a:effectLst/>
                <a:latin typeface="Arial" charset="0"/>
                <a:ea typeface="+mn-ea"/>
                <a:cs typeface="+mn-cs"/>
              </a:rPr>
              <a:t>In the </a:t>
            </a:r>
            <a:r>
              <a:rPr lang="en-US" sz="1000" b="1" kern="1200" baseline="0" dirty="0" smtClean="0">
                <a:solidFill>
                  <a:schemeClr val="tx1"/>
                </a:solidFill>
                <a:effectLst/>
                <a:latin typeface="Arial" charset="0"/>
                <a:ea typeface="+mn-ea"/>
                <a:cs typeface="+mn-cs"/>
              </a:rPr>
              <a:t>Enable Client-Site Targeting</a:t>
            </a:r>
            <a:r>
              <a:rPr lang="en-US" sz="1000" kern="1200" baseline="0" dirty="0" smtClean="0">
                <a:solidFill>
                  <a:schemeClr val="tx1"/>
                </a:solidFill>
                <a:effectLst/>
                <a:latin typeface="Arial" charset="0"/>
                <a:ea typeface="+mn-ea"/>
                <a:cs typeface="+mn-cs"/>
              </a:rPr>
              <a:t> policy, set the policy to </a:t>
            </a:r>
            <a:r>
              <a:rPr lang="en-US" sz="1000" b="1" kern="1200" baseline="0" dirty="0" smtClean="0">
                <a:solidFill>
                  <a:schemeClr val="tx1"/>
                </a:solidFill>
                <a:effectLst/>
                <a:latin typeface="Arial" charset="0"/>
                <a:ea typeface="+mn-ea"/>
                <a:cs typeface="+mn-cs"/>
              </a:rPr>
              <a:t>Enabled</a:t>
            </a:r>
            <a:r>
              <a:rPr lang="en-US" sz="1000" kern="1200" baseline="0" dirty="0" smtClean="0">
                <a:solidFill>
                  <a:schemeClr val="tx1"/>
                </a:solidFill>
                <a:effectLst/>
                <a:latin typeface="Arial" charset="0"/>
                <a:ea typeface="+mn-ea"/>
                <a:cs typeface="+mn-cs"/>
              </a:rPr>
              <a:t> and set the </a:t>
            </a:r>
            <a:r>
              <a:rPr lang="en-US" sz="1000" b="1" kern="1200" baseline="0" dirty="0" smtClean="0">
                <a:solidFill>
                  <a:schemeClr val="tx1"/>
                </a:solidFill>
                <a:effectLst/>
                <a:latin typeface="Arial" charset="0"/>
                <a:ea typeface="+mn-ea"/>
                <a:cs typeface="+mn-cs"/>
              </a:rPr>
              <a:t>Target Group Name For This Computer</a:t>
            </a:r>
            <a:r>
              <a:rPr lang="en-US" sz="1000" kern="1200" baseline="0" dirty="0" smtClean="0">
                <a:solidFill>
                  <a:schemeClr val="tx1"/>
                </a:solidFill>
                <a:effectLst/>
                <a:latin typeface="Arial" charset="0"/>
                <a:ea typeface="+mn-ea"/>
                <a:cs typeface="+mn-cs"/>
              </a:rPr>
              <a:t> to </a:t>
            </a:r>
            <a:r>
              <a:rPr lang="en-US" sz="1000" b="1" kern="1200" baseline="0" dirty="0" err="1" smtClean="0">
                <a:solidFill>
                  <a:schemeClr val="tx1"/>
                </a:solidFill>
                <a:effectLst/>
                <a:latin typeface="Arial" charset="0"/>
                <a:ea typeface="+mn-ea"/>
                <a:cs typeface="+mn-cs"/>
              </a:rPr>
              <a:t>Melbourne_Marketing</a:t>
            </a:r>
            <a:r>
              <a:rPr lang="en-US" sz="1000" kern="1200" baseline="0" dirty="0" smtClean="0">
                <a:solidFill>
                  <a:schemeClr val="tx1"/>
                </a:solidFill>
                <a:effectLst/>
                <a:latin typeface="Arial" charset="0"/>
                <a:ea typeface="+mn-ea"/>
                <a:cs typeface="+mn-cs"/>
              </a:rPr>
              <a:t>. </a:t>
            </a:r>
          </a:p>
          <a:p>
            <a:pPr marL="228600" marR="0" indent="-228600" algn="l" defTabSz="914400" rtl="0" eaLnBrk="1" fontAlgn="base" latinLnBrk="0" hangingPunct="1">
              <a:lnSpc>
                <a:spcPct val="100000"/>
              </a:lnSpc>
              <a:spcBef>
                <a:spcPct val="0"/>
              </a:spcBef>
              <a:spcAft>
                <a:spcPct val="60000"/>
              </a:spcAft>
              <a:buClrTx/>
              <a:buSzTx/>
              <a:buFont typeface="+mj-lt"/>
              <a:buAutoNum type="arabicPeriod"/>
              <a:tabLst/>
              <a:defRPr/>
            </a:pPr>
            <a:r>
              <a:rPr lang="en-US" sz="1000" kern="1200" baseline="0" dirty="0" smtClean="0">
                <a:solidFill>
                  <a:schemeClr val="tx1"/>
                </a:solidFill>
                <a:effectLst/>
                <a:latin typeface="Arial" charset="0"/>
                <a:ea typeface="+mn-ea"/>
                <a:cs typeface="+mn-cs"/>
              </a:rPr>
              <a:t>Click </a:t>
            </a:r>
            <a:r>
              <a:rPr lang="en-US" sz="1000" b="1" kern="1200" baseline="0" dirty="0" smtClean="0">
                <a:solidFill>
                  <a:schemeClr val="tx1"/>
                </a:solidFill>
                <a:effectLst/>
                <a:latin typeface="Arial" charset="0"/>
                <a:ea typeface="+mn-ea"/>
                <a:cs typeface="+mn-cs"/>
              </a:rPr>
              <a:t>OK</a:t>
            </a:r>
            <a:r>
              <a:rPr lang="en-US" sz="1000" kern="1200" baseline="0" dirty="0" smtClean="0">
                <a:solidFill>
                  <a:schemeClr val="tx1"/>
                </a:solidFill>
                <a:effectLst/>
                <a:latin typeface="Arial" charset="0"/>
                <a:ea typeface="+mn-ea"/>
                <a:cs typeface="+mn-cs"/>
              </a:rPr>
              <a:t>.</a:t>
            </a:r>
            <a:endParaRPr lang="en-US" sz="1000" kern="1200" dirty="0" smtClean="0">
              <a:solidFill>
                <a:schemeClr val="tx1"/>
              </a:solidFill>
              <a:effectLst/>
              <a:latin typeface="Arial" charset="0"/>
              <a:ea typeface="+mn-ea"/>
              <a:cs typeface="+mn-cs"/>
            </a:endParaRPr>
          </a:p>
          <a:p>
            <a:pPr marL="0" marR="0" indent="0" algn="l" defTabSz="914400" rtl="0" eaLnBrk="1" fontAlgn="base" latinLnBrk="0" hangingPunct="1">
              <a:lnSpc>
                <a:spcPct val="100000"/>
              </a:lnSpc>
              <a:spcBef>
                <a:spcPct val="0"/>
              </a:spcBef>
              <a:spcAft>
                <a:spcPct val="60000"/>
              </a:spcAft>
              <a:buClrTx/>
              <a:buSzTx/>
              <a:buFontTx/>
              <a:buNone/>
              <a:tabLst/>
              <a:defRPr/>
            </a:pPr>
            <a:endParaRPr lang="en-US" sz="1000" kern="1200" dirty="0" smtClean="0">
              <a:solidFill>
                <a:schemeClr val="tx1"/>
              </a:solidFill>
              <a:effectLst/>
              <a:latin typeface="Arial" charset="0"/>
              <a:ea typeface="+mn-ea"/>
              <a:cs typeface="+mn-cs"/>
            </a:endParaRPr>
          </a:p>
          <a:p>
            <a:pPr marL="0" marR="0" indent="0" algn="l" defTabSz="914400" rtl="0" eaLnBrk="1" fontAlgn="base" latinLnBrk="0" hangingPunct="1">
              <a:lnSpc>
                <a:spcPct val="100000"/>
              </a:lnSpc>
              <a:spcBef>
                <a:spcPct val="0"/>
              </a:spcBef>
              <a:spcAft>
                <a:spcPct val="60000"/>
              </a:spcAft>
              <a:buClrTx/>
              <a:buSzTx/>
              <a:buFontTx/>
              <a:buNone/>
              <a:tabLst/>
              <a:defRPr/>
            </a:pPr>
            <a:endParaRPr lang="en-US" sz="1000" kern="1200" dirty="0" smtClean="0">
              <a:solidFill>
                <a:schemeClr val="tx1"/>
              </a:solidFill>
              <a:effectLst/>
              <a:latin typeface="Arial" charset="0"/>
              <a:ea typeface="+mn-ea"/>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hdr" sz="quarter"/>
          </p:nvPr>
        </p:nvSpPr>
        <p:spPr/>
        <p:txBody>
          <a:bodyPr/>
          <a:lstStyle/>
          <a:p>
            <a:pPr>
              <a:defRPr/>
            </a:pPr>
            <a:r>
              <a:rPr lang="en-US" dirty="0"/>
              <a:t>Module </a:t>
            </a:r>
            <a:r>
              <a:rPr lang="en-US" dirty="0" smtClean="0"/>
              <a:t>11: </a:t>
            </a:r>
            <a:r>
              <a:rPr lang="en-US" dirty="0"/>
              <a:t>Planning Update Deployment</a:t>
            </a:r>
          </a:p>
        </p:txBody>
      </p:sp>
      <p:sp>
        <p:nvSpPr>
          <p:cNvPr id="23555" name="Rectangle 3"/>
          <p:cNvSpPr>
            <a:spLocks noGrp="1" noChangeArrowheads="1"/>
          </p:cNvSpPr>
          <p:nvPr>
            <p:ph type="dt" sz="quarter" idx="1"/>
          </p:nvPr>
        </p:nvSpPr>
        <p:spPr/>
        <p:txBody>
          <a:bodyPr/>
          <a:lstStyle/>
          <a:p>
            <a:pPr>
              <a:defRPr/>
            </a:pPr>
            <a:r>
              <a:rPr lang="en-US" dirty="0" smtClean="0"/>
              <a:t>Course 6433A</a:t>
            </a:r>
          </a:p>
        </p:txBody>
      </p:sp>
      <p:sp>
        <p:nvSpPr>
          <p:cNvPr id="23556" name="Rectangle 7"/>
          <p:cNvSpPr>
            <a:spLocks noGrp="1" noChangeArrowheads="1"/>
          </p:cNvSpPr>
          <p:nvPr>
            <p:ph type="sldNum" sz="quarter" idx="5"/>
          </p:nvPr>
        </p:nvSpPr>
        <p:spPr/>
        <p:txBody>
          <a:bodyPr/>
          <a:lstStyle/>
          <a:p>
            <a:pPr>
              <a:defRPr/>
            </a:pPr>
            <a:fld id="{7B3204F0-5513-4735-91E3-DA16E8EB1949}" type="slidenum">
              <a:rPr lang="en-US" smtClean="0"/>
              <a:pPr>
                <a:defRPr/>
              </a:pPr>
              <a:t>12</a:t>
            </a:fld>
            <a:endParaRPr lang="en-US" smtClean="0"/>
          </a:p>
        </p:txBody>
      </p:sp>
      <p:sp>
        <p:nvSpPr>
          <p:cNvPr id="21509" name="Rectangle 2"/>
          <p:cNvSpPr>
            <a:spLocks noGrp="1" noRot="1" noChangeAspect="1" noChangeArrowheads="1" noTextEdit="1"/>
          </p:cNvSpPr>
          <p:nvPr>
            <p:ph type="sldImg"/>
          </p:nvPr>
        </p:nvSpPr>
        <p:spPr>
          <a:ln/>
        </p:spPr>
      </p:sp>
      <p:sp>
        <p:nvSpPr>
          <p:cNvPr id="21510" name="Rectangle 3"/>
          <p:cNvSpPr>
            <a:spLocks noGrp="1" noChangeArrowheads="1"/>
          </p:cNvSpPr>
          <p:nvPr>
            <p:ph type="body" idx="1"/>
          </p:nvPr>
        </p:nvSpPr>
        <p:spPr>
          <a:xfrm>
            <a:off x="314325" y="2255838"/>
            <a:ext cx="6286500" cy="6772275"/>
          </a:xfrm>
          <a:noFill/>
          <a:ln/>
        </p:spPr>
        <p:txBody>
          <a:bodyPr/>
          <a:lstStyle/>
          <a:p>
            <a:pPr eaLnBrk="1" hangingPunct="1"/>
            <a:r>
              <a:rPr lang="en-US" dirty="0" smtClean="0"/>
              <a:t>After completing this lesson, students will be able to:</a:t>
            </a:r>
          </a:p>
          <a:p>
            <a:pPr eaLnBrk="1" hangingPunct="1"/>
            <a:endParaRPr lang="en-US" dirty="0" smtClean="0"/>
          </a:p>
          <a:p>
            <a:pPr marL="171450" indent="-171450" eaLnBrk="1" hangingPunct="1">
              <a:buFont typeface="Arial" pitchFamily="34" charset="0"/>
              <a:buChar char="•"/>
            </a:pPr>
            <a:r>
              <a:rPr lang="en-US" dirty="0" smtClean="0"/>
              <a:t>Understand the process</a:t>
            </a:r>
            <a:r>
              <a:rPr lang="en-US" baseline="0" dirty="0" smtClean="0"/>
              <a:t> of managing update deployment.</a:t>
            </a:r>
          </a:p>
          <a:p>
            <a:pPr marL="171450" indent="-171450" eaLnBrk="1" hangingPunct="1">
              <a:buFont typeface="Arial" pitchFamily="34" charset="0"/>
              <a:buChar char="•"/>
            </a:pPr>
            <a:r>
              <a:rPr lang="en-US" baseline="0" dirty="0" smtClean="0"/>
              <a:t>Deploy updates.</a:t>
            </a:r>
          </a:p>
          <a:p>
            <a:pPr marL="171450" indent="-171450" eaLnBrk="1" hangingPunct="1">
              <a:buFont typeface="Arial" pitchFamily="34" charset="0"/>
              <a:buChar char="•"/>
            </a:pPr>
            <a:r>
              <a:rPr lang="en-US" baseline="0" dirty="0" smtClean="0"/>
              <a:t>Design appropriate automatic update deployment rules.</a:t>
            </a:r>
          </a:p>
          <a:p>
            <a:pPr marL="171450" indent="-171450" eaLnBrk="1" hangingPunct="1">
              <a:buFont typeface="Arial" pitchFamily="34" charset="0"/>
              <a:buChar char="•"/>
            </a:pPr>
            <a:r>
              <a:rPr lang="en-US" baseline="0" dirty="0" smtClean="0"/>
              <a:t>Verify update deployment.</a:t>
            </a:r>
          </a:p>
          <a:p>
            <a:pPr marL="171450" indent="-171450" eaLnBrk="1" hangingPunct="1">
              <a:buFont typeface="Arial" pitchFamily="34" charset="0"/>
              <a:buChar char="•"/>
            </a:pPr>
            <a:r>
              <a:rPr lang="en-US" baseline="0" dirty="0" smtClean="0"/>
              <a:t>Develop an update strategy for 3</a:t>
            </a:r>
            <a:r>
              <a:rPr lang="en-US" baseline="30000" dirty="0" smtClean="0"/>
              <a:t>rd</a:t>
            </a:r>
            <a:r>
              <a:rPr lang="en-US" baseline="0" dirty="0" smtClean="0"/>
              <a:t> party applications.</a:t>
            </a:r>
          </a:p>
          <a:p>
            <a:pPr marL="171450" indent="-171450" eaLnBrk="1" hangingPunct="1">
              <a:buFont typeface="Arial" pitchFamily="34" charset="0"/>
              <a:buChar char="•"/>
            </a:pPr>
            <a:r>
              <a:rPr lang="en-US" baseline="0" dirty="0" smtClean="0"/>
              <a:t>Understand when it is appropriate to include other Microsoft update management products in your organization’s update management plan.</a:t>
            </a:r>
            <a:endParaRPr lang="en-US" dirty="0" smtClean="0"/>
          </a:p>
          <a:p>
            <a:pPr eaLnBrk="1" hangingPunct="1"/>
            <a:endParaRPr lang="en-US" dirty="0" smtClean="0"/>
          </a:p>
          <a:p>
            <a:pPr eaLnBrk="1" hangingPunct="1"/>
            <a:endParaRPr lang="en-US" dirty="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0" name="Rectangle 7"/>
          <p:cNvSpPr>
            <a:spLocks noGrp="1" noChangeArrowheads="1"/>
          </p:cNvSpPr>
          <p:nvPr>
            <p:ph type="sldNum" sz="quarter" idx="5"/>
          </p:nvPr>
        </p:nvSpPr>
        <p:spPr/>
        <p:txBody>
          <a:bodyPr/>
          <a:lstStyle/>
          <a:p>
            <a:pPr>
              <a:defRPr/>
            </a:pPr>
            <a:fld id="{153118CA-D3C8-40C0-8794-C73260024253}" type="slidenum">
              <a:rPr lang="en-US" smtClean="0"/>
              <a:pPr>
                <a:defRPr/>
              </a:pPr>
              <a:t>13</a:t>
            </a:fld>
            <a:endParaRPr lang="en-US" smtClean="0"/>
          </a:p>
        </p:txBody>
      </p:sp>
      <p:sp>
        <p:nvSpPr>
          <p:cNvPr id="22533" name="Rectangle 2"/>
          <p:cNvSpPr>
            <a:spLocks noGrp="1" noRot="1" noChangeAspect="1" noChangeArrowheads="1" noTextEdit="1"/>
          </p:cNvSpPr>
          <p:nvPr>
            <p:ph type="sldImg"/>
          </p:nvPr>
        </p:nvSpPr>
        <p:spPr>
          <a:ln/>
        </p:spPr>
      </p:sp>
      <p:sp>
        <p:nvSpPr>
          <p:cNvPr id="22534" name="Rectangle 3"/>
          <p:cNvSpPr>
            <a:spLocks noGrp="1" noChangeArrowheads="1"/>
          </p:cNvSpPr>
          <p:nvPr>
            <p:ph type="body" idx="1"/>
          </p:nvPr>
        </p:nvSpPr>
        <p:spPr>
          <a:xfrm>
            <a:off x="314325" y="2184400"/>
            <a:ext cx="6286500" cy="6843713"/>
          </a:xfrm>
          <a:noFill/>
          <a:ln/>
        </p:spPr>
        <p:txBody>
          <a:bodyPr/>
          <a:lstStyle/>
          <a:p>
            <a:pPr marL="0" marR="0" indent="0" algn="l" defTabSz="914400" rtl="0" eaLnBrk="1" fontAlgn="base" latinLnBrk="0" hangingPunct="1">
              <a:lnSpc>
                <a:spcPct val="100000"/>
              </a:lnSpc>
              <a:spcBef>
                <a:spcPct val="0"/>
              </a:spcBef>
              <a:spcAft>
                <a:spcPct val="60000"/>
              </a:spcAft>
              <a:buClrTx/>
              <a:buSzTx/>
              <a:buFontTx/>
              <a:buNone/>
              <a:tabLst/>
              <a:defRPr/>
            </a:pPr>
            <a:r>
              <a:rPr lang="en-US" b="1" dirty="0" smtClean="0"/>
              <a:t>Key Message</a:t>
            </a:r>
            <a:r>
              <a:rPr lang="en-US" dirty="0" smtClean="0"/>
              <a:t>: An effective update management plan involves not only deploying updates, but researching why</a:t>
            </a:r>
            <a:r>
              <a:rPr lang="en-US" baseline="0" dirty="0" smtClean="0"/>
              <a:t> the update needs to be deployed in the first place, testing the update prior to general deployment, and then verifying that the update has been successfully deployed to all targeted computers.</a:t>
            </a:r>
            <a:endParaRPr lang="en-US" dirty="0" smtClean="0"/>
          </a:p>
          <a:p>
            <a:pPr marL="0" marR="0" indent="0" algn="l" defTabSz="914400" rtl="0" eaLnBrk="1" fontAlgn="base" latinLnBrk="0" hangingPunct="1">
              <a:lnSpc>
                <a:spcPct val="100000"/>
              </a:lnSpc>
              <a:spcBef>
                <a:spcPct val="0"/>
              </a:spcBef>
              <a:spcAft>
                <a:spcPct val="60000"/>
              </a:spcAft>
              <a:buClrTx/>
              <a:buSzTx/>
              <a:buFontTx/>
              <a:buNone/>
              <a:tabLst/>
              <a:defRPr/>
            </a:pPr>
            <a:endParaRPr lang="en-US" dirty="0" smtClean="0"/>
          </a:p>
          <a:p>
            <a:pPr marL="0" marR="0" indent="0" algn="l" defTabSz="914400" rtl="0" eaLnBrk="1" fontAlgn="base" latinLnBrk="0" hangingPunct="1">
              <a:lnSpc>
                <a:spcPct val="100000"/>
              </a:lnSpc>
              <a:spcBef>
                <a:spcPct val="0"/>
              </a:spcBef>
              <a:spcAft>
                <a:spcPct val="60000"/>
              </a:spcAft>
              <a:buClrTx/>
              <a:buSzTx/>
              <a:buFontTx/>
              <a:buNone/>
              <a:tabLst/>
              <a:defRPr/>
            </a:pPr>
            <a:r>
              <a:rPr lang="en-US" dirty="0" smtClean="0"/>
              <a:t>Students should be aware that Microsoft provides a significant amount of guidance prior to the release of updates. It is possible to subscribe</a:t>
            </a:r>
            <a:r>
              <a:rPr lang="en-US" baseline="0" dirty="0" smtClean="0"/>
              <a:t> to twitter accounts, RSS feeds, and mailing lists that will provide guidance before updates are released and detailed guidance on release.</a:t>
            </a:r>
          </a:p>
          <a:p>
            <a:pPr marL="0" marR="0" indent="0" algn="l" defTabSz="914400" rtl="0" eaLnBrk="1" fontAlgn="base" latinLnBrk="0" hangingPunct="1">
              <a:lnSpc>
                <a:spcPct val="100000"/>
              </a:lnSpc>
              <a:spcBef>
                <a:spcPct val="0"/>
              </a:spcBef>
              <a:spcAft>
                <a:spcPct val="60000"/>
              </a:spcAft>
              <a:buClrTx/>
              <a:buSzTx/>
              <a:buFontTx/>
              <a:buNone/>
              <a:tabLst/>
              <a:defRPr/>
            </a:pPr>
            <a:endParaRPr lang="en-US" baseline="0" dirty="0" smtClean="0"/>
          </a:p>
          <a:p>
            <a:pPr marL="0" marR="0" indent="0" algn="l" defTabSz="914400" rtl="0" eaLnBrk="1" fontAlgn="base" latinLnBrk="0" hangingPunct="1">
              <a:lnSpc>
                <a:spcPct val="100000"/>
              </a:lnSpc>
              <a:spcBef>
                <a:spcPct val="0"/>
              </a:spcBef>
              <a:spcAft>
                <a:spcPct val="60000"/>
              </a:spcAft>
              <a:buClrTx/>
              <a:buSzTx/>
              <a:buFontTx/>
              <a:buNone/>
              <a:tabLst/>
              <a:defRPr/>
            </a:pPr>
            <a:r>
              <a:rPr lang="en-US" baseline="0" dirty="0" smtClean="0"/>
              <a:t>Students should be aware that while Microsoft tests updates against as many configurations as possible, this does not guarantee that the deployment of an update won’t cause problems with the specific configurations used at individual organizations. Discuss the following points about test groups:</a:t>
            </a:r>
          </a:p>
          <a:p>
            <a:pPr marL="171450" marR="0" indent="-171450" algn="l" defTabSz="914400" rtl="0" eaLnBrk="1" fontAlgn="base" latinLnBrk="0" hangingPunct="1">
              <a:lnSpc>
                <a:spcPct val="100000"/>
              </a:lnSpc>
              <a:spcBef>
                <a:spcPct val="0"/>
              </a:spcBef>
              <a:spcAft>
                <a:spcPct val="60000"/>
              </a:spcAft>
              <a:buClrTx/>
              <a:buSzTx/>
              <a:buFont typeface="Arial" pitchFamily="34" charset="0"/>
              <a:buChar char="•"/>
              <a:tabLst/>
              <a:defRPr/>
            </a:pPr>
            <a:r>
              <a:rPr lang="en-US" baseline="0" dirty="0" smtClean="0"/>
              <a:t>Test groups should involve representative configurations.</a:t>
            </a:r>
          </a:p>
          <a:p>
            <a:pPr marL="171450" marR="0" indent="-171450" algn="l" defTabSz="914400" rtl="0" eaLnBrk="1" fontAlgn="base" latinLnBrk="0" hangingPunct="1">
              <a:lnSpc>
                <a:spcPct val="100000"/>
              </a:lnSpc>
              <a:spcBef>
                <a:spcPct val="0"/>
              </a:spcBef>
              <a:spcAft>
                <a:spcPct val="60000"/>
              </a:spcAft>
              <a:buClrTx/>
              <a:buSzTx/>
              <a:buFont typeface="Arial" pitchFamily="34" charset="0"/>
              <a:buChar char="•"/>
              <a:tabLst/>
              <a:defRPr/>
            </a:pPr>
            <a:r>
              <a:rPr lang="en-US" baseline="0" dirty="0" smtClean="0"/>
              <a:t>Test groups should involve computers that are actually used, rather than the administrator turning on a virtual machine and trying to determine whether software that they don’t regularly use has problems.</a:t>
            </a:r>
          </a:p>
          <a:p>
            <a:pPr marL="171450" marR="0" indent="-171450" algn="l" defTabSz="914400" rtl="0" eaLnBrk="1" fontAlgn="base" latinLnBrk="0" hangingPunct="1">
              <a:lnSpc>
                <a:spcPct val="100000"/>
              </a:lnSpc>
              <a:spcBef>
                <a:spcPct val="0"/>
              </a:spcBef>
              <a:spcAft>
                <a:spcPct val="60000"/>
              </a:spcAft>
              <a:buClrTx/>
              <a:buSzTx/>
              <a:buFont typeface="Arial" pitchFamily="34" charset="0"/>
              <a:buChar char="•"/>
              <a:tabLst/>
              <a:defRPr/>
            </a:pPr>
            <a:r>
              <a:rPr lang="en-US" baseline="0" dirty="0" smtClean="0"/>
              <a:t>Testing should occur over a short amount of time. The longer an update is not deployed, the more likely it is that attackers will gain access to exploit code.</a:t>
            </a:r>
          </a:p>
          <a:p>
            <a:pPr marL="171450" marR="0" indent="-171450" algn="l" defTabSz="914400" rtl="0" eaLnBrk="1" fontAlgn="base" latinLnBrk="0" hangingPunct="1">
              <a:lnSpc>
                <a:spcPct val="100000"/>
              </a:lnSpc>
              <a:spcBef>
                <a:spcPct val="0"/>
              </a:spcBef>
              <a:spcAft>
                <a:spcPct val="60000"/>
              </a:spcAft>
              <a:buClrTx/>
              <a:buSzTx/>
              <a:buFont typeface="Arial" pitchFamily="34" charset="0"/>
              <a:buChar char="•"/>
              <a:tabLst/>
              <a:defRPr/>
            </a:pPr>
            <a:r>
              <a:rPr lang="en-US" baseline="0" dirty="0" smtClean="0"/>
              <a:t>It is necessary to verify that updates have been successfully deployed.</a:t>
            </a:r>
            <a:endParaRPr lang="en-US" dirty="0" smtClean="0"/>
          </a:p>
          <a:p>
            <a:pPr marL="0" marR="0" indent="0" algn="l" defTabSz="914400" rtl="0" eaLnBrk="1" fontAlgn="base" latinLnBrk="0" hangingPunct="1">
              <a:lnSpc>
                <a:spcPct val="100000"/>
              </a:lnSpc>
              <a:spcBef>
                <a:spcPct val="0"/>
              </a:spcBef>
              <a:spcAft>
                <a:spcPct val="60000"/>
              </a:spcAft>
              <a:buClrTx/>
              <a:buSzTx/>
              <a:buFontTx/>
              <a:buNone/>
              <a:tabLst/>
              <a:defRPr/>
            </a:pPr>
            <a:endParaRPr lang="en-US" dirty="0" smtClean="0"/>
          </a:p>
          <a:p>
            <a:pPr marL="0" marR="0" indent="0" algn="l" defTabSz="914400" rtl="0" eaLnBrk="1" fontAlgn="base" latinLnBrk="0" hangingPunct="1">
              <a:lnSpc>
                <a:spcPct val="100000"/>
              </a:lnSpc>
              <a:spcBef>
                <a:spcPct val="0"/>
              </a:spcBef>
              <a:spcAft>
                <a:spcPct val="60000"/>
              </a:spcAft>
              <a:buClrTx/>
              <a:buSzTx/>
              <a:buFontTx/>
              <a:buNone/>
              <a:tabLst/>
              <a:defRPr/>
            </a:pPr>
            <a:endParaRPr lang="en-US" dirty="0" smtClean="0"/>
          </a:p>
          <a:p>
            <a:pPr marL="0" marR="0" indent="0" algn="l" defTabSz="914400" rtl="0" eaLnBrk="1" fontAlgn="base" latinLnBrk="0" hangingPunct="1">
              <a:lnSpc>
                <a:spcPct val="100000"/>
              </a:lnSpc>
              <a:spcBef>
                <a:spcPct val="0"/>
              </a:spcBef>
              <a:spcAft>
                <a:spcPct val="60000"/>
              </a:spcAft>
              <a:buClrTx/>
              <a:buSzTx/>
              <a:buFontTx/>
              <a:buNone/>
              <a:tabLst/>
              <a:defRPr/>
            </a:pPr>
            <a:r>
              <a:rPr lang="en-US" b="1" dirty="0" smtClean="0"/>
              <a:t>Additional Reading</a:t>
            </a:r>
            <a:endParaRPr lang="ga-IE" b="1" dirty="0" smtClean="0"/>
          </a:p>
          <a:p>
            <a:pPr eaLnBrk="1" hangingPunct="1"/>
            <a:endParaRPr lang="en-US" dirty="0" smtClean="0"/>
          </a:p>
          <a:p>
            <a:pPr eaLnBrk="1" hangingPunct="1"/>
            <a:r>
              <a:rPr lang="en-US" dirty="0" smtClean="0"/>
              <a:t>Verify Deployment of Updates</a:t>
            </a:r>
          </a:p>
          <a:p>
            <a:pPr eaLnBrk="1" hangingPunct="1"/>
            <a:r>
              <a:rPr lang="en-US" dirty="0"/>
              <a:t>http://go.microsoft.com/fwlink/?LinkID=224590</a:t>
            </a:r>
            <a:endParaRPr lang="en-US" dirty="0" smtClean="0"/>
          </a:p>
        </p:txBody>
      </p:sp>
      <p:sp>
        <p:nvSpPr>
          <p:cNvPr id="7" name="Rectangle 2"/>
          <p:cNvSpPr>
            <a:spLocks noGrp="1" noChangeArrowheads="1"/>
          </p:cNvSpPr>
          <p:nvPr>
            <p:ph type="hdr" sz="quarter"/>
          </p:nvPr>
        </p:nvSpPr>
        <p:spPr>
          <a:xfrm>
            <a:off x="0" y="238125"/>
            <a:ext cx="3038475" cy="347663"/>
          </a:xfrm>
        </p:spPr>
        <p:txBody>
          <a:bodyPr/>
          <a:lstStyle/>
          <a:p>
            <a:pPr>
              <a:defRPr/>
            </a:pPr>
            <a:r>
              <a:rPr lang="en-US" dirty="0"/>
              <a:t>Module </a:t>
            </a:r>
            <a:r>
              <a:rPr lang="en-US" dirty="0" smtClean="0"/>
              <a:t>11: </a:t>
            </a:r>
            <a:r>
              <a:rPr lang="en-US" dirty="0"/>
              <a:t>Planning Update Deployment</a:t>
            </a:r>
          </a:p>
        </p:txBody>
      </p:sp>
      <p:sp>
        <p:nvSpPr>
          <p:cNvPr id="8" name="Rectangle 3"/>
          <p:cNvSpPr>
            <a:spLocks noGrp="1" noChangeArrowheads="1"/>
          </p:cNvSpPr>
          <p:nvPr>
            <p:ph type="dt" sz="quarter" idx="1"/>
          </p:nvPr>
        </p:nvSpPr>
        <p:spPr>
          <a:xfrm>
            <a:off x="0" y="0"/>
            <a:ext cx="3038475" cy="222250"/>
          </a:xfrm>
        </p:spPr>
        <p:txBody>
          <a:bodyPr/>
          <a:lstStyle/>
          <a:p>
            <a:pPr>
              <a:defRPr/>
            </a:pPr>
            <a:r>
              <a:rPr lang="en-US" dirty="0" smtClean="0"/>
              <a:t>Course 6433A</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0" name="Rectangle 7"/>
          <p:cNvSpPr>
            <a:spLocks noGrp="1" noChangeArrowheads="1"/>
          </p:cNvSpPr>
          <p:nvPr>
            <p:ph type="sldNum" sz="quarter" idx="5"/>
          </p:nvPr>
        </p:nvSpPr>
        <p:spPr/>
        <p:txBody>
          <a:bodyPr/>
          <a:lstStyle/>
          <a:p>
            <a:pPr>
              <a:defRPr/>
            </a:pPr>
            <a:fld id="{153118CA-D3C8-40C0-8794-C73260024253}" type="slidenum">
              <a:rPr lang="en-US" smtClean="0"/>
              <a:pPr>
                <a:defRPr/>
              </a:pPr>
              <a:t>14</a:t>
            </a:fld>
            <a:endParaRPr lang="en-US" smtClean="0"/>
          </a:p>
        </p:txBody>
      </p:sp>
      <p:sp>
        <p:nvSpPr>
          <p:cNvPr id="22533" name="Rectangle 2"/>
          <p:cNvSpPr>
            <a:spLocks noGrp="1" noRot="1" noChangeAspect="1" noChangeArrowheads="1" noTextEdit="1"/>
          </p:cNvSpPr>
          <p:nvPr>
            <p:ph type="sldImg"/>
          </p:nvPr>
        </p:nvSpPr>
        <p:spPr>
          <a:ln/>
        </p:spPr>
      </p:sp>
      <p:sp>
        <p:nvSpPr>
          <p:cNvPr id="22534" name="Rectangle 3"/>
          <p:cNvSpPr>
            <a:spLocks noGrp="1" noChangeArrowheads="1"/>
          </p:cNvSpPr>
          <p:nvPr>
            <p:ph type="body" idx="1"/>
          </p:nvPr>
        </p:nvSpPr>
        <p:spPr>
          <a:xfrm>
            <a:off x="314325" y="2184400"/>
            <a:ext cx="6286500" cy="6843713"/>
          </a:xfrm>
          <a:noFill/>
          <a:ln/>
        </p:spPr>
        <p:txBody>
          <a:bodyPr/>
          <a:lstStyle/>
          <a:p>
            <a:pPr marL="0" marR="0" indent="0" algn="l" defTabSz="914400" rtl="0" eaLnBrk="1" fontAlgn="base" latinLnBrk="0" hangingPunct="1">
              <a:lnSpc>
                <a:spcPct val="100000"/>
              </a:lnSpc>
              <a:spcBef>
                <a:spcPct val="0"/>
              </a:spcBef>
              <a:spcAft>
                <a:spcPct val="60000"/>
              </a:spcAft>
              <a:buClrTx/>
              <a:buSzTx/>
              <a:buFontTx/>
              <a:buNone/>
              <a:tabLst/>
              <a:defRPr/>
            </a:pPr>
            <a:r>
              <a:rPr lang="en-US" b="1" dirty="0" smtClean="0"/>
              <a:t>Key Message</a:t>
            </a:r>
            <a:r>
              <a:rPr lang="en-US" dirty="0" smtClean="0"/>
              <a:t>: Administrators need to balance speedy deployment of updates that mitigate security risks while</a:t>
            </a:r>
            <a:r>
              <a:rPr lang="en-US" baseline="0" dirty="0" smtClean="0"/>
              <a:t> ensuring that updates to not cause conflicts with existing configurations.</a:t>
            </a:r>
            <a:endParaRPr lang="en-US" dirty="0" smtClean="0"/>
          </a:p>
          <a:p>
            <a:pPr eaLnBrk="1" hangingPunct="1"/>
            <a:endParaRPr lang="en-US" dirty="0" smtClean="0"/>
          </a:p>
          <a:p>
            <a:pPr eaLnBrk="1" hangingPunct="1"/>
            <a:r>
              <a:rPr lang="en-US" dirty="0" smtClean="0"/>
              <a:t>Microsoft releases</a:t>
            </a:r>
            <a:r>
              <a:rPr lang="en-US" baseline="0" dirty="0" smtClean="0"/>
              <a:t> notification bulletins prior to the release of updates. Detailed information about updates is released with the updates. </a:t>
            </a:r>
            <a:r>
              <a:rPr lang="en-US" dirty="0" smtClean="0"/>
              <a:t>Administrators should take time to study update bulletins</a:t>
            </a:r>
            <a:r>
              <a:rPr lang="en-US" baseline="0" dirty="0" smtClean="0"/>
              <a:t> to determine what impact the updates will have on existing organizational configuration.</a:t>
            </a:r>
            <a:endParaRPr lang="en-US" dirty="0" smtClean="0"/>
          </a:p>
          <a:p>
            <a:pPr eaLnBrk="1" hangingPunct="1"/>
            <a:endParaRPr lang="en-US" dirty="0" smtClean="0"/>
          </a:p>
          <a:p>
            <a:pPr eaLnBrk="1" hangingPunct="1"/>
            <a:r>
              <a:rPr lang="en-US" dirty="0" smtClean="0"/>
              <a:t>Administrators should create</a:t>
            </a:r>
            <a:r>
              <a:rPr lang="en-US" baseline="0" dirty="0" smtClean="0"/>
              <a:t> a test group to test updates in a limited way prior to general deployment. The following should be the properties of a test group:</a:t>
            </a:r>
          </a:p>
          <a:p>
            <a:pPr marL="171450" indent="-171450" eaLnBrk="1" hangingPunct="1">
              <a:buFont typeface="Arial" pitchFamily="34" charset="0"/>
              <a:buChar char="•"/>
            </a:pPr>
            <a:r>
              <a:rPr lang="en-US" baseline="0" dirty="0" smtClean="0"/>
              <a:t>A good test group is representative of the organization’s configuration as a whole.</a:t>
            </a:r>
          </a:p>
          <a:p>
            <a:pPr marL="171450" indent="-171450" eaLnBrk="1" hangingPunct="1">
              <a:buFont typeface="Arial" pitchFamily="34" charset="0"/>
              <a:buChar char="•"/>
            </a:pPr>
            <a:r>
              <a:rPr lang="en-US" baseline="0" dirty="0" smtClean="0"/>
              <a:t>Variety of configurations means that it is not practical to test all possibilities.</a:t>
            </a:r>
          </a:p>
          <a:p>
            <a:pPr marL="171450" indent="-171450" eaLnBrk="1" hangingPunct="1">
              <a:buFont typeface="Arial" pitchFamily="34" charset="0"/>
              <a:buChar char="•"/>
            </a:pPr>
            <a:r>
              <a:rPr lang="en-US" baseline="0" dirty="0" smtClean="0"/>
              <a:t>Test period should be long enough to ensure that no critical problems arise, but should not be so long that it substantially delays update deployment. Substantial conflicts are immediately obvious.</a:t>
            </a:r>
          </a:p>
          <a:p>
            <a:pPr eaLnBrk="1" hangingPunct="1"/>
            <a:endParaRPr lang="en-US" baseline="0" dirty="0" smtClean="0"/>
          </a:p>
        </p:txBody>
      </p:sp>
      <p:sp>
        <p:nvSpPr>
          <p:cNvPr id="7" name="Rectangle 2"/>
          <p:cNvSpPr>
            <a:spLocks noGrp="1" noChangeArrowheads="1"/>
          </p:cNvSpPr>
          <p:nvPr>
            <p:ph type="hdr" sz="quarter"/>
          </p:nvPr>
        </p:nvSpPr>
        <p:spPr>
          <a:xfrm>
            <a:off x="0" y="238125"/>
            <a:ext cx="3038475" cy="347663"/>
          </a:xfrm>
        </p:spPr>
        <p:txBody>
          <a:bodyPr/>
          <a:lstStyle/>
          <a:p>
            <a:pPr>
              <a:defRPr/>
            </a:pPr>
            <a:r>
              <a:rPr lang="en-US" dirty="0"/>
              <a:t>Module </a:t>
            </a:r>
            <a:r>
              <a:rPr lang="en-US" dirty="0" smtClean="0"/>
              <a:t>11: </a:t>
            </a:r>
            <a:r>
              <a:rPr lang="en-US" dirty="0"/>
              <a:t>Planning Update Deployment</a:t>
            </a:r>
          </a:p>
        </p:txBody>
      </p:sp>
      <p:sp>
        <p:nvSpPr>
          <p:cNvPr id="8" name="Rectangle 3"/>
          <p:cNvSpPr>
            <a:spLocks noGrp="1" noChangeArrowheads="1"/>
          </p:cNvSpPr>
          <p:nvPr>
            <p:ph type="dt" sz="quarter" idx="1"/>
          </p:nvPr>
        </p:nvSpPr>
        <p:spPr>
          <a:xfrm>
            <a:off x="0" y="0"/>
            <a:ext cx="3038475" cy="222250"/>
          </a:xfrm>
        </p:spPr>
        <p:txBody>
          <a:bodyPr/>
          <a:lstStyle/>
          <a:p>
            <a:pPr>
              <a:defRPr/>
            </a:pPr>
            <a:r>
              <a:rPr lang="en-US" dirty="0" smtClean="0"/>
              <a:t>Course 6433A</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14325" y="2119086"/>
            <a:ext cx="6260646" cy="6909027"/>
          </a:xfrm>
        </p:spPr>
        <p:txBody>
          <a:bodyPr/>
          <a:lstStyle/>
          <a:p>
            <a:pPr eaLnBrk="1" hangingPunct="1"/>
            <a:r>
              <a:rPr lang="en-US" baseline="0" dirty="0" smtClean="0"/>
              <a:t>You can use automatic deployment rules to automate the deployment of specific updates.</a:t>
            </a:r>
          </a:p>
          <a:p>
            <a:pPr marL="171450" indent="-171450" eaLnBrk="1" hangingPunct="1">
              <a:buFont typeface="Arial" pitchFamily="34" charset="0"/>
              <a:buChar char="•"/>
            </a:pPr>
            <a:r>
              <a:rPr lang="en-US" baseline="0" dirty="0" smtClean="0"/>
              <a:t>Some updates, such as malware definition updates, can be approved automatically.</a:t>
            </a:r>
            <a:endParaRPr lang="en-US" dirty="0" smtClean="0"/>
          </a:p>
          <a:p>
            <a:pPr eaLnBrk="1" hangingPunct="1"/>
            <a:endParaRPr lang="en-US" dirty="0" smtClean="0"/>
          </a:p>
          <a:p>
            <a:pPr eaLnBrk="1" hangingPunct="1"/>
            <a:r>
              <a:rPr lang="en-US" dirty="0" smtClean="0"/>
              <a:t>Approximately</a:t>
            </a:r>
            <a:r>
              <a:rPr lang="en-US" baseline="0" dirty="0" smtClean="0"/>
              <a:t> 6 to 10 days between an update being released for an undisclosed vulnerability and exploit code being released targeting that vulnerability.</a:t>
            </a:r>
          </a:p>
          <a:p>
            <a:pPr eaLnBrk="1" hangingPunct="1"/>
            <a:endParaRPr lang="en-US" baseline="0" dirty="0" smtClean="0"/>
          </a:p>
          <a:p>
            <a:pPr eaLnBrk="1" hangingPunct="1"/>
            <a:r>
              <a:rPr lang="en-US" baseline="0" dirty="0" smtClean="0"/>
              <a:t>You can set an update deadline to a point of time in the past to ensure that updates will be installed the next time the detection cycle runs.</a:t>
            </a:r>
            <a:endParaRPr lang="en-US" dirty="0" smtClean="0"/>
          </a:p>
          <a:p>
            <a:pPr eaLnBrk="1" hangingPunct="1"/>
            <a:endParaRPr lang="en-US" dirty="0" smtClean="0"/>
          </a:p>
          <a:p>
            <a:pPr eaLnBrk="1" hangingPunct="1"/>
            <a:r>
              <a:rPr lang="en-US" dirty="0" smtClean="0"/>
              <a:t>Questions for the class:</a:t>
            </a:r>
          </a:p>
          <a:p>
            <a:pPr marL="171450" indent="-171450" eaLnBrk="1" hangingPunct="1">
              <a:buFont typeface="Arial" pitchFamily="34" charset="0"/>
              <a:buChar char="•"/>
            </a:pPr>
            <a:r>
              <a:rPr lang="en-US" dirty="0" smtClean="0"/>
              <a:t>What is the update approval process at your organization?</a:t>
            </a:r>
          </a:p>
          <a:p>
            <a:pPr marL="171450" indent="-171450" eaLnBrk="1" hangingPunct="1">
              <a:buFont typeface="Arial" pitchFamily="34" charset="0"/>
              <a:buChar char="•"/>
            </a:pPr>
            <a:r>
              <a:rPr lang="en-US" dirty="0" smtClean="0"/>
              <a:t>What types of updates would you consider approving automatically?</a:t>
            </a:r>
          </a:p>
          <a:p>
            <a:pPr marL="171450" indent="-171450" eaLnBrk="1" hangingPunct="1">
              <a:buFont typeface="Arial" pitchFamily="34" charset="0"/>
              <a:buChar char="•"/>
            </a:pPr>
            <a:r>
              <a:rPr lang="en-US" dirty="0" smtClean="0"/>
              <a:t>When was the last time you deployed an update that caused a problem with an</a:t>
            </a:r>
            <a:r>
              <a:rPr lang="en-US" baseline="0" dirty="0" smtClean="0"/>
              <a:t> existing configuration?</a:t>
            </a:r>
            <a:endParaRPr lang="en-US" dirty="0" smtClean="0"/>
          </a:p>
          <a:p>
            <a:pPr eaLnBrk="1" hangingPunct="1"/>
            <a:endParaRPr lang="en-US" dirty="0" smtClean="0"/>
          </a:p>
          <a:p>
            <a:pPr marL="0" marR="0" indent="0" algn="l" defTabSz="914400" rtl="0" eaLnBrk="1" fontAlgn="base" latinLnBrk="0" hangingPunct="1">
              <a:lnSpc>
                <a:spcPct val="100000"/>
              </a:lnSpc>
              <a:spcBef>
                <a:spcPct val="0"/>
              </a:spcBef>
              <a:spcAft>
                <a:spcPct val="60000"/>
              </a:spcAft>
              <a:buClrTx/>
              <a:buSzTx/>
              <a:buFontTx/>
              <a:buNone/>
              <a:tabLst/>
              <a:defRPr/>
            </a:pPr>
            <a:r>
              <a:rPr lang="en-US" b="1" dirty="0" smtClean="0"/>
              <a:t>Additional Reading</a:t>
            </a:r>
            <a:endParaRPr lang="ga-IE" b="1" dirty="0" smtClean="0"/>
          </a:p>
          <a:p>
            <a:pPr eaLnBrk="1" hangingPunct="1"/>
            <a:r>
              <a:rPr lang="en-US" dirty="0" smtClean="0"/>
              <a:t>Security update bulletins</a:t>
            </a:r>
          </a:p>
          <a:p>
            <a:pPr eaLnBrk="1" hangingPunct="1"/>
            <a:r>
              <a:rPr lang="en-US" dirty="0"/>
              <a:t>http://go.microsoft.com/fwlink/?LinkID=224591</a:t>
            </a:r>
            <a:endParaRPr lang="en-US" dirty="0" smtClean="0"/>
          </a:p>
          <a:p>
            <a:pPr marL="0" indent="0" eaLnBrk="1" hangingPunct="1">
              <a:buFont typeface="Arial" pitchFamily="34" charset="0"/>
              <a:buNone/>
            </a:pPr>
            <a:endParaRPr lang="en-US" dirty="0"/>
          </a:p>
        </p:txBody>
      </p:sp>
      <p:sp>
        <p:nvSpPr>
          <p:cNvPr id="4" name="Header Placeholder 3"/>
          <p:cNvSpPr>
            <a:spLocks noGrp="1"/>
          </p:cNvSpPr>
          <p:nvPr>
            <p:ph type="hdr" sz="quarter" idx="10"/>
          </p:nvPr>
        </p:nvSpPr>
        <p:spPr/>
        <p:txBody>
          <a:bodyPr/>
          <a:lstStyle/>
          <a:p>
            <a:pPr>
              <a:defRPr/>
            </a:pPr>
            <a:r>
              <a:rPr lang="en-US" dirty="0"/>
              <a:t>Module </a:t>
            </a:r>
            <a:r>
              <a:rPr lang="en-US" dirty="0" smtClean="0"/>
              <a:t>11: </a:t>
            </a:r>
            <a:r>
              <a:rPr lang="en-US" dirty="0"/>
              <a:t>Planning Update Deployment</a:t>
            </a:r>
          </a:p>
        </p:txBody>
      </p:sp>
      <p:sp>
        <p:nvSpPr>
          <p:cNvPr id="5" name="Date Placeholder 4"/>
          <p:cNvSpPr>
            <a:spLocks noGrp="1"/>
          </p:cNvSpPr>
          <p:nvPr>
            <p:ph type="dt" idx="11"/>
          </p:nvPr>
        </p:nvSpPr>
        <p:spPr/>
        <p:txBody>
          <a:bodyPr/>
          <a:lstStyle/>
          <a:p>
            <a:pPr>
              <a:defRPr/>
            </a:pPr>
            <a:r>
              <a:rPr lang="en-US" dirty="0" smtClean="0"/>
              <a:t>Course 6433A</a:t>
            </a:r>
            <a:endParaRPr lang="en-US" dirty="0"/>
          </a:p>
        </p:txBody>
      </p:sp>
      <p:sp>
        <p:nvSpPr>
          <p:cNvPr id="6" name="Slide Number Placeholder 5"/>
          <p:cNvSpPr>
            <a:spLocks noGrp="1"/>
          </p:cNvSpPr>
          <p:nvPr>
            <p:ph type="sldNum" sz="quarter" idx="12"/>
          </p:nvPr>
        </p:nvSpPr>
        <p:spPr/>
        <p:txBody>
          <a:bodyPr/>
          <a:lstStyle/>
          <a:p>
            <a:pPr>
              <a:defRPr/>
            </a:pPr>
            <a:fld id="{F7CDD145-17A8-454E-9AC4-066C4616686D}" type="slidenum">
              <a:rPr lang="en-US" smtClean="0"/>
              <a:pPr>
                <a:defRPr/>
              </a:pPr>
              <a:t>15</a:t>
            </a:fld>
            <a:endParaRPr lang="en-US"/>
          </a:p>
        </p:txBody>
      </p:sp>
    </p:spTree>
    <p:extLst>
      <p:ext uri="{BB962C8B-B14F-4D97-AF65-F5344CB8AC3E}">
        <p14:creationId xmlns:p14="http://schemas.microsoft.com/office/powerpoint/2010/main" val="6765051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0" name="Rectangle 7"/>
          <p:cNvSpPr>
            <a:spLocks noGrp="1" noChangeArrowheads="1"/>
          </p:cNvSpPr>
          <p:nvPr>
            <p:ph type="sldNum" sz="quarter" idx="5"/>
          </p:nvPr>
        </p:nvSpPr>
        <p:spPr/>
        <p:txBody>
          <a:bodyPr/>
          <a:lstStyle/>
          <a:p>
            <a:pPr>
              <a:defRPr/>
            </a:pPr>
            <a:fld id="{153118CA-D3C8-40C0-8794-C73260024253}" type="slidenum">
              <a:rPr lang="en-US" smtClean="0"/>
              <a:pPr>
                <a:defRPr/>
              </a:pPr>
              <a:t>16</a:t>
            </a:fld>
            <a:endParaRPr lang="en-US" smtClean="0"/>
          </a:p>
        </p:txBody>
      </p:sp>
      <p:sp>
        <p:nvSpPr>
          <p:cNvPr id="22533" name="Rectangle 2"/>
          <p:cNvSpPr>
            <a:spLocks noGrp="1" noRot="1" noChangeAspect="1" noChangeArrowheads="1" noTextEdit="1"/>
          </p:cNvSpPr>
          <p:nvPr>
            <p:ph type="sldImg"/>
          </p:nvPr>
        </p:nvSpPr>
        <p:spPr>
          <a:ln/>
        </p:spPr>
      </p:sp>
      <p:sp>
        <p:nvSpPr>
          <p:cNvPr id="22534" name="Rectangle 3"/>
          <p:cNvSpPr>
            <a:spLocks noGrp="1" noChangeArrowheads="1"/>
          </p:cNvSpPr>
          <p:nvPr>
            <p:ph type="body" idx="1"/>
          </p:nvPr>
        </p:nvSpPr>
        <p:spPr>
          <a:xfrm>
            <a:off x="314324" y="2148114"/>
            <a:ext cx="6304189" cy="6514231"/>
          </a:xfrm>
          <a:noFill/>
          <a:ln/>
        </p:spPr>
        <p:txBody>
          <a:bodyPr/>
          <a:lstStyle/>
          <a:p>
            <a:pPr marL="0" marR="0" indent="0" algn="l" defTabSz="914400" rtl="0" eaLnBrk="1" fontAlgn="base" latinLnBrk="0" hangingPunct="1">
              <a:lnSpc>
                <a:spcPct val="100000"/>
              </a:lnSpc>
              <a:spcBef>
                <a:spcPct val="0"/>
              </a:spcBef>
              <a:spcAft>
                <a:spcPct val="60000"/>
              </a:spcAft>
              <a:buClrTx/>
              <a:buSzTx/>
              <a:buFontTx/>
              <a:buNone/>
              <a:tabLst/>
              <a:defRPr/>
            </a:pPr>
            <a:r>
              <a:rPr lang="en-US" b="1" dirty="0" smtClean="0"/>
              <a:t>Demonstrations Steps:</a:t>
            </a:r>
          </a:p>
          <a:p>
            <a:pPr marL="0" marR="0" indent="0" algn="l" defTabSz="914400" rtl="0" eaLnBrk="1" fontAlgn="base" latinLnBrk="0" hangingPunct="1">
              <a:lnSpc>
                <a:spcPct val="100000"/>
              </a:lnSpc>
              <a:spcBef>
                <a:spcPct val="0"/>
              </a:spcBef>
              <a:spcAft>
                <a:spcPct val="60000"/>
              </a:spcAft>
              <a:buClrTx/>
              <a:buSzTx/>
              <a:buFontTx/>
              <a:buNone/>
              <a:tabLst/>
              <a:defRPr/>
            </a:pPr>
            <a:r>
              <a:rPr lang="en-US" b="1" dirty="0" smtClean="0"/>
              <a:t>Note:</a:t>
            </a:r>
            <a:r>
              <a:rPr lang="en-US" dirty="0" smtClean="0"/>
              <a:t> You require the 6433A-NYC-DC1 and 6433A-NYC-SVR1 virtual machines to complete this demonstration. Log on to the virtual machines as </a:t>
            </a:r>
            <a:r>
              <a:rPr lang="en-US" b="1" dirty="0" smtClean="0"/>
              <a:t>Contoso\Administrator</a:t>
            </a:r>
            <a:r>
              <a:rPr lang="en-US" dirty="0" smtClean="0"/>
              <a:t> with the password of </a:t>
            </a:r>
            <a:r>
              <a:rPr lang="en-US" b="1" dirty="0" smtClean="0"/>
              <a:t>Pa$$word</a:t>
            </a:r>
            <a:r>
              <a:rPr lang="en-US" dirty="0" smtClean="0"/>
              <a:t>.</a:t>
            </a:r>
          </a:p>
          <a:p>
            <a:pPr eaLnBrk="1" hangingPunct="1"/>
            <a:r>
              <a:rPr lang="en-US" sz="1000" kern="1200" dirty="0" smtClean="0">
                <a:solidFill>
                  <a:schemeClr val="tx1"/>
                </a:solidFill>
                <a:effectLst/>
                <a:latin typeface="Arial" charset="0"/>
                <a:ea typeface="+mn-ea"/>
                <a:cs typeface="+mn-cs"/>
              </a:rPr>
              <a:t>In this demonstration, you will create an automatic approval rule for all updates so that they are deployed to the </a:t>
            </a:r>
            <a:r>
              <a:rPr lang="en-US" sz="1000" kern="1200" dirty="0" err="1" smtClean="0">
                <a:solidFill>
                  <a:schemeClr val="tx1"/>
                </a:solidFill>
                <a:effectLst/>
                <a:latin typeface="Arial" charset="0"/>
                <a:ea typeface="+mn-ea"/>
                <a:cs typeface="+mn-cs"/>
              </a:rPr>
              <a:t>Update_Testing</a:t>
            </a:r>
            <a:r>
              <a:rPr lang="en-US" sz="1000" kern="1200" dirty="0" smtClean="0">
                <a:solidFill>
                  <a:schemeClr val="tx1"/>
                </a:solidFill>
                <a:effectLst/>
                <a:latin typeface="Arial" charset="0"/>
                <a:ea typeface="+mn-ea"/>
                <a:cs typeface="+mn-cs"/>
              </a:rPr>
              <a:t> group. You will also, create an automatic approval rule for critical and security updates so that they are deployed 10 days after approval to the </a:t>
            </a:r>
            <a:r>
              <a:rPr lang="en-US" sz="1000" kern="1200" dirty="0" err="1" smtClean="0">
                <a:solidFill>
                  <a:schemeClr val="tx1"/>
                </a:solidFill>
                <a:effectLst/>
                <a:latin typeface="Arial" charset="0"/>
                <a:ea typeface="+mn-ea"/>
                <a:cs typeface="+mn-cs"/>
              </a:rPr>
              <a:t>Melbourne_Marketing</a:t>
            </a:r>
            <a:r>
              <a:rPr lang="en-US" sz="1000" kern="1200" dirty="0" smtClean="0">
                <a:solidFill>
                  <a:schemeClr val="tx1"/>
                </a:solidFill>
                <a:effectLst/>
                <a:latin typeface="Arial" charset="0"/>
                <a:ea typeface="+mn-ea"/>
                <a:cs typeface="+mn-cs"/>
              </a:rPr>
              <a:t> group. In addition, you will examine default automatic approval settings for update revisions and updates to WSUS.</a:t>
            </a:r>
          </a:p>
          <a:p>
            <a:pPr eaLnBrk="1" hangingPunct="1"/>
            <a:r>
              <a:rPr lang="en-US" dirty="0" smtClean="0"/>
              <a:t>This demonstration assumes that you have created the computer groups </a:t>
            </a:r>
            <a:r>
              <a:rPr lang="en-US" dirty="0" err="1" smtClean="0"/>
              <a:t>Update_Testing</a:t>
            </a:r>
            <a:r>
              <a:rPr lang="en-US" dirty="0" smtClean="0"/>
              <a:t>,</a:t>
            </a:r>
            <a:r>
              <a:rPr lang="en-US" baseline="0" dirty="0" smtClean="0"/>
              <a:t> </a:t>
            </a:r>
            <a:r>
              <a:rPr lang="en-US" dirty="0" smtClean="0"/>
              <a:t>Australia, </a:t>
            </a:r>
            <a:r>
              <a:rPr lang="en-US" dirty="0" err="1" smtClean="0"/>
              <a:t>Melbourne_Marketing</a:t>
            </a:r>
            <a:r>
              <a:rPr lang="en-US" dirty="0" smtClean="0"/>
              <a:t> and </a:t>
            </a:r>
            <a:r>
              <a:rPr lang="en-US" dirty="0" err="1" smtClean="0"/>
              <a:t>Melbourne_Sales</a:t>
            </a:r>
            <a:r>
              <a:rPr lang="en-US" dirty="0" smtClean="0"/>
              <a:t> during</a:t>
            </a:r>
            <a:r>
              <a:rPr lang="en-US" baseline="0" dirty="0" smtClean="0"/>
              <a:t> the demonstration in Lesson 1.</a:t>
            </a:r>
            <a:br>
              <a:rPr lang="en-US" baseline="0" dirty="0" smtClean="0"/>
            </a:br>
            <a:endParaRPr lang="en-US" baseline="0" dirty="0" smtClean="0"/>
          </a:p>
          <a:p>
            <a:pPr marL="228600" indent="-228600" eaLnBrk="1" hangingPunct="1">
              <a:buFont typeface="+mj-lt"/>
              <a:buAutoNum type="arabicPeriod"/>
            </a:pPr>
            <a:r>
              <a:rPr lang="en-US" baseline="0" dirty="0" smtClean="0"/>
              <a:t>Log on to server NYC-SVR1 and open the Windows Server Update Services console from the </a:t>
            </a:r>
            <a:r>
              <a:rPr lang="en-US" b="1" baseline="0" dirty="0" smtClean="0"/>
              <a:t>Administrative Tools </a:t>
            </a:r>
            <a:r>
              <a:rPr lang="en-US" baseline="0" dirty="0" smtClean="0"/>
              <a:t>menu.</a:t>
            </a:r>
          </a:p>
          <a:p>
            <a:pPr marL="228600" indent="-228600" eaLnBrk="1" hangingPunct="1">
              <a:buFont typeface="+mj-lt"/>
              <a:buAutoNum type="arabicPeriod"/>
            </a:pPr>
            <a:r>
              <a:rPr lang="en-US" baseline="0" dirty="0" smtClean="0"/>
              <a:t>Click the </a:t>
            </a:r>
            <a:r>
              <a:rPr lang="en-US" b="1" baseline="0" dirty="0" smtClean="0"/>
              <a:t>Options</a:t>
            </a:r>
            <a:r>
              <a:rPr lang="en-US" baseline="0" dirty="0" smtClean="0"/>
              <a:t> node, and then click </a:t>
            </a:r>
            <a:r>
              <a:rPr lang="en-US" b="1" baseline="0" dirty="0" smtClean="0"/>
              <a:t>Automatic Approvals</a:t>
            </a:r>
            <a:r>
              <a:rPr lang="en-US" baseline="0" dirty="0" smtClean="0"/>
              <a:t>.</a:t>
            </a:r>
          </a:p>
          <a:p>
            <a:pPr marL="228600" indent="-228600" eaLnBrk="1" hangingPunct="1">
              <a:buFont typeface="+mj-lt"/>
              <a:buAutoNum type="arabicPeriod"/>
            </a:pPr>
            <a:r>
              <a:rPr lang="en-US" baseline="0" dirty="0" smtClean="0"/>
              <a:t>Review the properties of the Default Automatic Approval Rule.</a:t>
            </a:r>
          </a:p>
          <a:p>
            <a:pPr marL="228600" indent="-228600" eaLnBrk="1" hangingPunct="1">
              <a:buFont typeface="+mj-lt"/>
              <a:buAutoNum type="arabicPeriod"/>
            </a:pPr>
            <a:r>
              <a:rPr lang="en-US" baseline="0" dirty="0" smtClean="0"/>
              <a:t>Click </a:t>
            </a:r>
            <a:r>
              <a:rPr lang="en-US" b="1" baseline="0" dirty="0" smtClean="0"/>
              <a:t>New Rule</a:t>
            </a:r>
            <a:r>
              <a:rPr lang="en-US" baseline="0" dirty="0" smtClean="0"/>
              <a:t>. In the </a:t>
            </a:r>
            <a:r>
              <a:rPr lang="en-US" b="1" baseline="0" dirty="0" smtClean="0"/>
              <a:t>Add Rule </a:t>
            </a:r>
            <a:r>
              <a:rPr lang="en-US" baseline="0" dirty="0" smtClean="0"/>
              <a:t>dialog box, select the </a:t>
            </a:r>
            <a:r>
              <a:rPr lang="en-US" b="1" baseline="0" dirty="0" smtClean="0"/>
              <a:t>When an update is in a specific classification</a:t>
            </a:r>
            <a:r>
              <a:rPr lang="en-US" baseline="0" dirty="0" smtClean="0"/>
              <a:t>, </a:t>
            </a:r>
            <a:r>
              <a:rPr lang="en-US" b="1" baseline="0" dirty="0" smtClean="0"/>
              <a:t>When an update is in a specific product</a:t>
            </a:r>
            <a:r>
              <a:rPr lang="en-US" baseline="0" dirty="0" smtClean="0"/>
              <a:t>, and </a:t>
            </a:r>
            <a:r>
              <a:rPr lang="en-US" b="1" baseline="0" dirty="0" smtClean="0"/>
              <a:t>Set a deadline for the approval </a:t>
            </a:r>
            <a:r>
              <a:rPr lang="en-US" baseline="0" dirty="0" smtClean="0"/>
              <a:t>check boxes.</a:t>
            </a:r>
          </a:p>
          <a:p>
            <a:pPr marL="228600" indent="-228600" eaLnBrk="1" hangingPunct="1">
              <a:buFont typeface="+mj-lt"/>
              <a:buAutoNum type="arabicPeriod"/>
            </a:pPr>
            <a:r>
              <a:rPr lang="en-US" baseline="0" dirty="0" smtClean="0"/>
              <a:t>Click the underlined </a:t>
            </a:r>
            <a:r>
              <a:rPr lang="en-US" b="0" baseline="0" dirty="0" smtClean="0"/>
              <a:t>all computers </a:t>
            </a:r>
            <a:r>
              <a:rPr lang="en-US" baseline="0" dirty="0" smtClean="0"/>
              <a:t>text and then ensure that only the </a:t>
            </a:r>
            <a:r>
              <a:rPr lang="en-US" b="1" baseline="0" dirty="0" err="1" smtClean="0"/>
              <a:t>Update_Testing</a:t>
            </a:r>
            <a:r>
              <a:rPr lang="en-US" baseline="0" dirty="0" smtClean="0"/>
              <a:t> group is selected. Then click OK.</a:t>
            </a:r>
            <a:endParaRPr lang="en-US" dirty="0" smtClean="0"/>
          </a:p>
        </p:txBody>
      </p:sp>
      <p:sp>
        <p:nvSpPr>
          <p:cNvPr id="7" name="Rectangle 2"/>
          <p:cNvSpPr>
            <a:spLocks noGrp="1" noChangeArrowheads="1"/>
          </p:cNvSpPr>
          <p:nvPr>
            <p:ph type="hdr" sz="quarter"/>
          </p:nvPr>
        </p:nvSpPr>
        <p:spPr>
          <a:xfrm>
            <a:off x="0" y="238125"/>
            <a:ext cx="3038475" cy="347663"/>
          </a:xfrm>
        </p:spPr>
        <p:txBody>
          <a:bodyPr/>
          <a:lstStyle/>
          <a:p>
            <a:pPr>
              <a:defRPr/>
            </a:pPr>
            <a:r>
              <a:rPr lang="en-US" dirty="0"/>
              <a:t>Module </a:t>
            </a:r>
            <a:r>
              <a:rPr lang="en-US" dirty="0" smtClean="0"/>
              <a:t>11: </a:t>
            </a:r>
            <a:r>
              <a:rPr lang="en-US" dirty="0"/>
              <a:t>Planning Update Deployment</a:t>
            </a:r>
          </a:p>
        </p:txBody>
      </p:sp>
      <p:sp>
        <p:nvSpPr>
          <p:cNvPr id="8" name="Rectangle 3"/>
          <p:cNvSpPr>
            <a:spLocks noGrp="1" noChangeArrowheads="1"/>
          </p:cNvSpPr>
          <p:nvPr>
            <p:ph type="dt" sz="quarter" idx="1"/>
          </p:nvPr>
        </p:nvSpPr>
        <p:spPr>
          <a:xfrm>
            <a:off x="0" y="0"/>
            <a:ext cx="3038475" cy="222250"/>
          </a:xfrm>
        </p:spPr>
        <p:txBody>
          <a:bodyPr/>
          <a:lstStyle/>
          <a:p>
            <a:pPr>
              <a:defRPr/>
            </a:pPr>
            <a:r>
              <a:rPr lang="en-US" dirty="0" smtClean="0"/>
              <a:t>Course 6433A</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14324" y="2119086"/>
            <a:ext cx="6304189" cy="6909027"/>
          </a:xfrm>
        </p:spPr>
        <p:txBody>
          <a:bodyPr/>
          <a:lstStyle/>
          <a:p>
            <a:pPr marL="228600" indent="-228600" eaLnBrk="1" hangingPunct="1">
              <a:buFont typeface="+mj-lt"/>
              <a:buAutoNum type="arabicPeriod"/>
            </a:pPr>
            <a:endParaRPr lang="en-US" baseline="0" dirty="0" smtClean="0"/>
          </a:p>
          <a:p>
            <a:pPr marL="0" indent="0" eaLnBrk="1" hangingPunct="1">
              <a:buFont typeface="+mj-lt"/>
              <a:buNone/>
            </a:pPr>
            <a:r>
              <a:rPr lang="en-US" baseline="0" dirty="0" smtClean="0"/>
              <a:t>6.   	Click the </a:t>
            </a:r>
            <a:r>
              <a:rPr lang="en-US" b="1" baseline="0" dirty="0" smtClean="0"/>
              <a:t>7 days after the approval at 3:00am</a:t>
            </a:r>
            <a:r>
              <a:rPr lang="en-US" baseline="0" dirty="0" smtClean="0"/>
              <a:t> text. In the </a:t>
            </a:r>
            <a:r>
              <a:rPr lang="en-US" b="1" baseline="0" dirty="0" smtClean="0"/>
              <a:t>Choose Deadline </a:t>
            </a:r>
            <a:r>
              <a:rPr lang="en-US" baseline="0" dirty="0" smtClean="0"/>
              <a:t>dialog box, 	change the update approval deadline to </a:t>
            </a:r>
            <a:r>
              <a:rPr lang="en-US" b="1" baseline="0" dirty="0" smtClean="0"/>
              <a:t>1</a:t>
            </a:r>
            <a:r>
              <a:rPr lang="en-US" baseline="0" dirty="0" smtClean="0"/>
              <a:t> day, and then click </a:t>
            </a:r>
            <a:r>
              <a:rPr lang="en-US" b="1" baseline="0" dirty="0" smtClean="0"/>
              <a:t>OK</a:t>
            </a:r>
            <a:r>
              <a:rPr lang="en-US" baseline="0" dirty="0" smtClean="0"/>
              <a:t>.</a:t>
            </a:r>
          </a:p>
          <a:p>
            <a:pPr marL="0" indent="0" eaLnBrk="1" hangingPunct="1">
              <a:buFont typeface="+mj-lt"/>
              <a:buNone/>
            </a:pPr>
            <a:r>
              <a:rPr lang="en-US" baseline="0" dirty="0" smtClean="0"/>
              <a:t>7.	In the </a:t>
            </a:r>
            <a:r>
              <a:rPr lang="en-US" b="1" baseline="0" dirty="0" smtClean="0"/>
              <a:t>Specify a name </a:t>
            </a:r>
            <a:r>
              <a:rPr lang="en-US" baseline="0" dirty="0" smtClean="0"/>
              <a:t>text box, type </a:t>
            </a:r>
            <a:r>
              <a:rPr lang="en-US" b="1" baseline="0" dirty="0" err="1" smtClean="0"/>
              <a:t>Automatic_To_Test_Computers</a:t>
            </a:r>
            <a:r>
              <a:rPr lang="en-US" b="0" baseline="0" dirty="0" smtClean="0"/>
              <a:t>, </a:t>
            </a:r>
            <a:r>
              <a:rPr lang="en-US" baseline="0" dirty="0" smtClean="0"/>
              <a:t>and then click 	</a:t>
            </a:r>
            <a:r>
              <a:rPr lang="en-US" b="1" baseline="0" dirty="0" smtClean="0"/>
              <a:t>OK</a:t>
            </a:r>
            <a:r>
              <a:rPr lang="en-US" baseline="0" dirty="0" smtClean="0"/>
              <a:t>.</a:t>
            </a:r>
          </a:p>
          <a:p>
            <a:pPr marL="0" indent="0" eaLnBrk="1" hangingPunct="1">
              <a:buFont typeface="+mj-lt"/>
              <a:buNone/>
            </a:pPr>
            <a:r>
              <a:rPr lang="en-US" baseline="0" dirty="0" smtClean="0"/>
              <a:t>8.	Click </a:t>
            </a:r>
            <a:r>
              <a:rPr lang="en-US" b="1" baseline="0" dirty="0" smtClean="0"/>
              <a:t>New Rule</a:t>
            </a:r>
            <a:r>
              <a:rPr lang="en-US" baseline="0" dirty="0" smtClean="0"/>
              <a:t>. In the </a:t>
            </a:r>
            <a:r>
              <a:rPr lang="en-US" b="1" baseline="0" dirty="0" smtClean="0"/>
              <a:t>Add Rule </a:t>
            </a:r>
            <a:r>
              <a:rPr lang="en-US" baseline="0" dirty="0" smtClean="0"/>
              <a:t>dialog box, select the </a:t>
            </a:r>
            <a:r>
              <a:rPr lang="en-US" b="1" baseline="0" dirty="0" smtClean="0"/>
              <a:t>When an update is in a specific classification</a:t>
            </a:r>
            <a:r>
              <a:rPr lang="en-US" baseline="0" dirty="0" smtClean="0"/>
              <a:t>, </a:t>
            </a:r>
            <a:r>
              <a:rPr lang="en-US" b="1" baseline="0" dirty="0" smtClean="0"/>
              <a:t>When an update is in a specific product</a:t>
            </a:r>
            <a:r>
              <a:rPr lang="en-US" baseline="0" dirty="0" smtClean="0"/>
              <a:t>, and </a:t>
            </a:r>
            <a:r>
              <a:rPr lang="en-US" b="1" baseline="0" dirty="0" smtClean="0"/>
              <a:t>Set a deadline for the approval </a:t>
            </a:r>
            <a:r>
              <a:rPr lang="en-US" baseline="0" dirty="0" smtClean="0"/>
              <a:t>check boxes.</a:t>
            </a:r>
          </a:p>
          <a:p>
            <a:pPr marL="0" indent="0" eaLnBrk="1" hangingPunct="1">
              <a:buFont typeface="+mj-lt"/>
              <a:buNone/>
            </a:pPr>
            <a:r>
              <a:rPr lang="en-US" baseline="0" dirty="0" smtClean="0"/>
              <a:t>9.	Click the underlined any classification text, ensure that only </a:t>
            </a:r>
            <a:r>
              <a:rPr lang="en-US" b="1" baseline="0" dirty="0" smtClean="0"/>
              <a:t>Critical Updates </a:t>
            </a:r>
            <a:r>
              <a:rPr lang="en-US" baseline="0" dirty="0" smtClean="0"/>
              <a:t>and </a:t>
            </a:r>
            <a:r>
              <a:rPr lang="en-US" b="1" baseline="0" dirty="0" smtClean="0"/>
              <a:t>Security 	Updates </a:t>
            </a:r>
            <a:r>
              <a:rPr lang="en-US" baseline="0" dirty="0" smtClean="0"/>
              <a:t>are selected, and then click </a:t>
            </a:r>
            <a:r>
              <a:rPr lang="en-US" b="1" baseline="0" dirty="0" smtClean="0"/>
              <a:t>OK</a:t>
            </a:r>
            <a:r>
              <a:rPr lang="en-US" baseline="0" dirty="0" smtClean="0"/>
              <a:t>.</a:t>
            </a:r>
          </a:p>
          <a:p>
            <a:pPr marL="0" marR="0" indent="0" algn="l" defTabSz="914400" rtl="0" eaLnBrk="1" fontAlgn="base" latinLnBrk="0" hangingPunct="1">
              <a:lnSpc>
                <a:spcPct val="100000"/>
              </a:lnSpc>
              <a:spcBef>
                <a:spcPct val="0"/>
              </a:spcBef>
              <a:spcAft>
                <a:spcPct val="60000"/>
              </a:spcAft>
              <a:buClrTx/>
              <a:buSzTx/>
              <a:buFont typeface="+mj-lt"/>
              <a:buNone/>
              <a:tabLst/>
              <a:defRPr/>
            </a:pPr>
            <a:r>
              <a:rPr lang="en-US" baseline="0" dirty="0" smtClean="0"/>
              <a:t>10.	Click the </a:t>
            </a:r>
            <a:r>
              <a:rPr lang="en-US" b="1" baseline="0" dirty="0" smtClean="0"/>
              <a:t>7 days after the approval at 3:00am </a:t>
            </a:r>
            <a:r>
              <a:rPr lang="en-US" baseline="0" dirty="0" smtClean="0"/>
              <a:t>text. In the </a:t>
            </a:r>
            <a:r>
              <a:rPr lang="en-US" b="1" baseline="0" dirty="0" smtClean="0"/>
              <a:t>Choose Deadline </a:t>
            </a:r>
            <a:r>
              <a:rPr lang="en-US" baseline="0" dirty="0" smtClean="0"/>
              <a:t>dialog box, 	change the update approval deadline to </a:t>
            </a:r>
            <a:r>
              <a:rPr lang="en-US" b="1" baseline="0" dirty="0" smtClean="0"/>
              <a:t>10</a:t>
            </a:r>
            <a:r>
              <a:rPr lang="en-US" baseline="0" dirty="0" smtClean="0"/>
              <a:t> days, and then click </a:t>
            </a:r>
            <a:r>
              <a:rPr lang="en-US" b="1" baseline="0" dirty="0" smtClean="0"/>
              <a:t>OK</a:t>
            </a:r>
            <a:r>
              <a:rPr lang="en-US" baseline="0" dirty="0" smtClean="0"/>
              <a:t>.</a:t>
            </a:r>
          </a:p>
          <a:p>
            <a:pPr marL="0" indent="0" eaLnBrk="1" hangingPunct="1">
              <a:buFont typeface="+mj-lt"/>
              <a:buNone/>
            </a:pPr>
            <a:r>
              <a:rPr lang="en-US" baseline="0" dirty="0" smtClean="0"/>
              <a:t>11.	Click the underlined all computers text, ensure that only the </a:t>
            </a:r>
            <a:r>
              <a:rPr lang="en-US" b="1" baseline="0" dirty="0" err="1" smtClean="0"/>
              <a:t>Melbourne_Marketing</a:t>
            </a:r>
            <a:r>
              <a:rPr lang="en-US" baseline="0" dirty="0" smtClean="0"/>
              <a:t> group 	is selected, and then click </a:t>
            </a:r>
            <a:r>
              <a:rPr lang="en-US" b="1" baseline="0" dirty="0" smtClean="0"/>
              <a:t>OK</a:t>
            </a:r>
            <a:r>
              <a:rPr lang="en-US" baseline="0" dirty="0" smtClean="0"/>
              <a:t>.</a:t>
            </a:r>
          </a:p>
          <a:p>
            <a:pPr marL="0" indent="0" eaLnBrk="1" hangingPunct="1">
              <a:buFont typeface="+mj-lt"/>
              <a:buNone/>
            </a:pPr>
            <a:r>
              <a:rPr lang="en-US" baseline="0" dirty="0" smtClean="0"/>
              <a:t>12.	In the </a:t>
            </a:r>
            <a:r>
              <a:rPr lang="en-US" b="1" baseline="0" dirty="0" smtClean="0"/>
              <a:t>Specify a name </a:t>
            </a:r>
            <a:r>
              <a:rPr lang="en-US" baseline="0" dirty="0" smtClean="0"/>
              <a:t>text box, type </a:t>
            </a:r>
            <a:r>
              <a:rPr lang="en-US" b="1" baseline="0" dirty="0" err="1" smtClean="0"/>
              <a:t>Melbourne_Marketing_Security_Critical</a:t>
            </a:r>
            <a:r>
              <a:rPr lang="en-US" b="0" baseline="0" dirty="0" smtClean="0"/>
              <a:t>,</a:t>
            </a:r>
            <a:r>
              <a:rPr lang="en-US" baseline="0" dirty="0" smtClean="0"/>
              <a:t> and 	then click </a:t>
            </a:r>
            <a:r>
              <a:rPr lang="en-US" b="1" baseline="0" dirty="0" smtClean="0"/>
              <a:t>OK</a:t>
            </a:r>
            <a:r>
              <a:rPr lang="en-US" baseline="0" dirty="0" smtClean="0"/>
              <a:t>.</a:t>
            </a:r>
          </a:p>
          <a:p>
            <a:pPr marL="0" indent="0" eaLnBrk="1" hangingPunct="1">
              <a:buFont typeface="+mj-lt"/>
              <a:buNone/>
            </a:pPr>
            <a:r>
              <a:rPr lang="en-US" baseline="0" dirty="0" smtClean="0"/>
              <a:t>13.	Click the </a:t>
            </a:r>
            <a:r>
              <a:rPr lang="en-US" b="1" baseline="0" smtClean="0"/>
              <a:t>Advanced </a:t>
            </a:r>
            <a:r>
              <a:rPr lang="en-US" b="0" baseline="0" smtClean="0"/>
              <a:t>tab</a:t>
            </a:r>
            <a:r>
              <a:rPr lang="en-US" baseline="0" smtClean="0"/>
              <a:t>. </a:t>
            </a:r>
            <a:r>
              <a:rPr lang="en-US" baseline="0" dirty="0" smtClean="0"/>
              <a:t>Discuss the following settings:</a:t>
            </a:r>
          </a:p>
          <a:p>
            <a:pPr marL="1143000" lvl="2" indent="-228600" eaLnBrk="1" hangingPunct="1">
              <a:buFont typeface="Arial" pitchFamily="34" charset="0"/>
              <a:buChar char="•"/>
            </a:pPr>
            <a:r>
              <a:rPr lang="en-US" baseline="0" dirty="0" smtClean="0"/>
              <a:t>Automatically Approve Updates To The WSUS Product Itself</a:t>
            </a:r>
          </a:p>
          <a:p>
            <a:pPr marL="1143000" lvl="2" indent="-228600" eaLnBrk="1" hangingPunct="1">
              <a:buFont typeface="Arial" pitchFamily="34" charset="0"/>
              <a:buChar char="•"/>
            </a:pPr>
            <a:r>
              <a:rPr lang="en-US" baseline="0" dirty="0" smtClean="0"/>
              <a:t>Automatically Approve New Revisions Of Updates That Area Already Approved</a:t>
            </a:r>
          </a:p>
          <a:p>
            <a:pPr marL="1143000" lvl="2" indent="-228600" eaLnBrk="1" hangingPunct="1">
              <a:buFont typeface="Arial" pitchFamily="34" charset="0"/>
              <a:buChar char="•"/>
            </a:pPr>
            <a:r>
              <a:rPr lang="en-US" baseline="0" dirty="0" smtClean="0"/>
              <a:t>Automatically Decline Updates When A New Revision Causes Them To Expire</a:t>
            </a:r>
            <a:endParaRPr lang="en-US" dirty="0" smtClean="0"/>
          </a:p>
          <a:p>
            <a:pPr marL="0" indent="0" eaLnBrk="1" hangingPunct="1">
              <a:buFont typeface="Arial" pitchFamily="34" charset="0"/>
              <a:buNone/>
            </a:pPr>
            <a:endParaRPr lang="en-US" dirty="0"/>
          </a:p>
        </p:txBody>
      </p:sp>
      <p:sp>
        <p:nvSpPr>
          <p:cNvPr id="4" name="Header Placeholder 3"/>
          <p:cNvSpPr>
            <a:spLocks noGrp="1"/>
          </p:cNvSpPr>
          <p:nvPr>
            <p:ph type="hdr" sz="quarter" idx="10"/>
          </p:nvPr>
        </p:nvSpPr>
        <p:spPr/>
        <p:txBody>
          <a:bodyPr/>
          <a:lstStyle/>
          <a:p>
            <a:pPr>
              <a:defRPr/>
            </a:pPr>
            <a:r>
              <a:rPr lang="en-US" dirty="0"/>
              <a:t>Module </a:t>
            </a:r>
            <a:r>
              <a:rPr lang="en-US" dirty="0" smtClean="0"/>
              <a:t>11: </a:t>
            </a:r>
            <a:r>
              <a:rPr lang="en-US" dirty="0"/>
              <a:t>Planning Update Deployment</a:t>
            </a:r>
          </a:p>
        </p:txBody>
      </p:sp>
      <p:sp>
        <p:nvSpPr>
          <p:cNvPr id="5" name="Date Placeholder 4"/>
          <p:cNvSpPr>
            <a:spLocks noGrp="1"/>
          </p:cNvSpPr>
          <p:nvPr>
            <p:ph type="dt" idx="11"/>
          </p:nvPr>
        </p:nvSpPr>
        <p:spPr/>
        <p:txBody>
          <a:bodyPr/>
          <a:lstStyle/>
          <a:p>
            <a:pPr>
              <a:defRPr/>
            </a:pPr>
            <a:r>
              <a:rPr lang="en-US" dirty="0" smtClean="0"/>
              <a:t>Course 6433A</a:t>
            </a:r>
            <a:endParaRPr lang="en-US" dirty="0"/>
          </a:p>
        </p:txBody>
      </p:sp>
      <p:sp>
        <p:nvSpPr>
          <p:cNvPr id="6" name="Slide Number Placeholder 5"/>
          <p:cNvSpPr>
            <a:spLocks noGrp="1"/>
          </p:cNvSpPr>
          <p:nvPr>
            <p:ph type="sldNum" sz="quarter" idx="12"/>
          </p:nvPr>
        </p:nvSpPr>
        <p:spPr/>
        <p:txBody>
          <a:bodyPr/>
          <a:lstStyle/>
          <a:p>
            <a:pPr>
              <a:defRPr/>
            </a:pPr>
            <a:fld id="{F7CDD145-17A8-454E-9AC4-066C4616686D}" type="slidenum">
              <a:rPr lang="en-US" smtClean="0"/>
              <a:pPr>
                <a:defRPr/>
              </a:pPr>
              <a:t>17</a:t>
            </a:fld>
            <a:endParaRPr lang="en-US"/>
          </a:p>
        </p:txBody>
      </p:sp>
    </p:spTree>
    <p:extLst>
      <p:ext uri="{BB962C8B-B14F-4D97-AF65-F5344CB8AC3E}">
        <p14:creationId xmlns:p14="http://schemas.microsoft.com/office/powerpoint/2010/main" val="6765051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0" name="Rectangle 7"/>
          <p:cNvSpPr>
            <a:spLocks noGrp="1" noChangeArrowheads="1"/>
          </p:cNvSpPr>
          <p:nvPr>
            <p:ph type="sldNum" sz="quarter" idx="5"/>
          </p:nvPr>
        </p:nvSpPr>
        <p:spPr/>
        <p:txBody>
          <a:bodyPr/>
          <a:lstStyle/>
          <a:p>
            <a:pPr>
              <a:defRPr/>
            </a:pPr>
            <a:fld id="{153118CA-D3C8-40C0-8794-C73260024253}" type="slidenum">
              <a:rPr lang="en-US" smtClean="0"/>
              <a:pPr>
                <a:defRPr/>
              </a:pPr>
              <a:t>18</a:t>
            </a:fld>
            <a:endParaRPr lang="en-US" smtClean="0"/>
          </a:p>
        </p:txBody>
      </p:sp>
      <p:sp>
        <p:nvSpPr>
          <p:cNvPr id="22533" name="Rectangle 2"/>
          <p:cNvSpPr>
            <a:spLocks noGrp="1" noRot="1" noChangeAspect="1" noChangeArrowheads="1" noTextEdit="1"/>
          </p:cNvSpPr>
          <p:nvPr>
            <p:ph type="sldImg"/>
          </p:nvPr>
        </p:nvSpPr>
        <p:spPr>
          <a:ln/>
        </p:spPr>
      </p:sp>
      <p:sp>
        <p:nvSpPr>
          <p:cNvPr id="22534" name="Rectangle 3"/>
          <p:cNvSpPr>
            <a:spLocks noGrp="1" noChangeArrowheads="1"/>
          </p:cNvSpPr>
          <p:nvPr>
            <p:ph type="body" idx="1"/>
          </p:nvPr>
        </p:nvSpPr>
        <p:spPr>
          <a:xfrm>
            <a:off x="314325" y="2184400"/>
            <a:ext cx="6286500" cy="6843713"/>
          </a:xfrm>
          <a:noFill/>
          <a:ln/>
        </p:spPr>
        <p:txBody>
          <a:bodyPr/>
          <a:lstStyle/>
          <a:p>
            <a:pPr marL="0" marR="0" indent="0" algn="l" defTabSz="914400" rtl="0" eaLnBrk="1" fontAlgn="base" latinLnBrk="0" hangingPunct="1">
              <a:lnSpc>
                <a:spcPct val="100000"/>
              </a:lnSpc>
              <a:spcBef>
                <a:spcPct val="0"/>
              </a:spcBef>
              <a:spcAft>
                <a:spcPct val="60000"/>
              </a:spcAft>
              <a:buClrTx/>
              <a:buSzTx/>
              <a:buFontTx/>
              <a:buNone/>
              <a:tabLst/>
              <a:defRPr/>
            </a:pPr>
            <a:r>
              <a:rPr lang="en-US" b="1" dirty="0" smtClean="0"/>
              <a:t>Key Message</a:t>
            </a:r>
            <a:r>
              <a:rPr lang="en-US" dirty="0" smtClean="0"/>
              <a:t>: As</a:t>
            </a:r>
            <a:r>
              <a:rPr lang="en-US" baseline="0" dirty="0" smtClean="0"/>
              <a:t> a part of your organization’s update deployment plan, it is necessary to have a plan to verify that those updates have installed successfully.</a:t>
            </a:r>
          </a:p>
          <a:p>
            <a:pPr marL="0" marR="0" indent="0" algn="l" defTabSz="914400" rtl="0" eaLnBrk="1" fontAlgn="base" latinLnBrk="0" hangingPunct="1">
              <a:lnSpc>
                <a:spcPct val="100000"/>
              </a:lnSpc>
              <a:spcBef>
                <a:spcPct val="0"/>
              </a:spcBef>
              <a:spcAft>
                <a:spcPct val="60000"/>
              </a:spcAft>
              <a:buClrTx/>
              <a:buSzTx/>
              <a:buFontTx/>
              <a:buNone/>
              <a:tabLst/>
              <a:defRPr/>
            </a:pPr>
            <a:endParaRPr lang="en-US" baseline="0" dirty="0" smtClean="0"/>
          </a:p>
          <a:p>
            <a:pPr marL="0" marR="0" indent="0" algn="l" defTabSz="914400" rtl="0" eaLnBrk="1" fontAlgn="base" latinLnBrk="0" hangingPunct="1">
              <a:lnSpc>
                <a:spcPct val="100000"/>
              </a:lnSpc>
              <a:spcBef>
                <a:spcPct val="0"/>
              </a:spcBef>
              <a:spcAft>
                <a:spcPct val="60000"/>
              </a:spcAft>
              <a:buClrTx/>
              <a:buSzTx/>
              <a:buFontTx/>
              <a:buNone/>
              <a:tabLst/>
              <a:defRPr/>
            </a:pPr>
            <a:r>
              <a:rPr lang="en-US" baseline="0" dirty="0" smtClean="0"/>
              <a:t>WSUS reports will tell you about clients that have reported back to the WSUS server, but it is possible for clients on your network that have never reported to a WSUS server to be missing updates.</a:t>
            </a:r>
          </a:p>
          <a:p>
            <a:pPr marL="0" marR="0" indent="0" algn="l" defTabSz="914400" rtl="0" eaLnBrk="1" fontAlgn="base" latinLnBrk="0" hangingPunct="1">
              <a:lnSpc>
                <a:spcPct val="100000"/>
              </a:lnSpc>
              <a:spcBef>
                <a:spcPct val="0"/>
              </a:spcBef>
              <a:spcAft>
                <a:spcPct val="60000"/>
              </a:spcAft>
              <a:buClrTx/>
              <a:buSzTx/>
              <a:buFontTx/>
              <a:buNone/>
              <a:tabLst/>
              <a:defRPr/>
            </a:pPr>
            <a:endParaRPr lang="en-US" baseline="0" dirty="0" smtClean="0"/>
          </a:p>
          <a:p>
            <a:pPr marL="0" marR="0" indent="0" algn="l" defTabSz="914400" rtl="0" eaLnBrk="1" fontAlgn="base" latinLnBrk="0" hangingPunct="1">
              <a:lnSpc>
                <a:spcPct val="100000"/>
              </a:lnSpc>
              <a:spcBef>
                <a:spcPct val="0"/>
              </a:spcBef>
              <a:spcAft>
                <a:spcPct val="60000"/>
              </a:spcAft>
              <a:buClrTx/>
              <a:buSzTx/>
              <a:buFontTx/>
              <a:buNone/>
              <a:tabLst/>
              <a:defRPr/>
            </a:pPr>
            <a:r>
              <a:rPr lang="en-US" baseline="0" dirty="0" smtClean="0"/>
              <a:t>Microsoft Baseline Security Analyzer proactively scans a computer to determine whether it is missing updates. </a:t>
            </a:r>
          </a:p>
          <a:p>
            <a:pPr marL="0" marR="0" indent="0" algn="l" defTabSz="914400" rtl="0" eaLnBrk="1" fontAlgn="base" latinLnBrk="0" hangingPunct="1">
              <a:lnSpc>
                <a:spcPct val="100000"/>
              </a:lnSpc>
              <a:spcBef>
                <a:spcPct val="0"/>
              </a:spcBef>
              <a:spcAft>
                <a:spcPct val="60000"/>
              </a:spcAft>
              <a:buClrTx/>
              <a:buSzTx/>
              <a:buFontTx/>
              <a:buNone/>
              <a:tabLst/>
              <a:defRPr/>
            </a:pPr>
            <a:endParaRPr lang="en-US" baseline="0" dirty="0" smtClean="0"/>
          </a:p>
          <a:p>
            <a:pPr marL="0" marR="0" indent="0" algn="l" defTabSz="914400" rtl="0" eaLnBrk="1" fontAlgn="base" latinLnBrk="0" hangingPunct="1">
              <a:lnSpc>
                <a:spcPct val="100000"/>
              </a:lnSpc>
              <a:spcBef>
                <a:spcPct val="0"/>
              </a:spcBef>
              <a:spcAft>
                <a:spcPct val="60000"/>
              </a:spcAft>
              <a:buClrTx/>
              <a:buSzTx/>
              <a:buFontTx/>
              <a:buNone/>
              <a:tabLst/>
              <a:defRPr/>
            </a:pPr>
            <a:r>
              <a:rPr lang="en-US" baseline="0" dirty="0" smtClean="0"/>
              <a:t>Get-Hotfix allows you to check if a specific update is present. Through PowerShell </a:t>
            </a:r>
            <a:r>
              <a:rPr lang="en-US" baseline="0" dirty="0" err="1" smtClean="0"/>
              <a:t>remoting</a:t>
            </a:r>
            <a:r>
              <a:rPr lang="en-US" baseline="0" dirty="0" smtClean="0"/>
              <a:t>, you can check a large number of computers to see if they are missing a specific update.</a:t>
            </a:r>
            <a:endParaRPr lang="en-US" dirty="0" smtClean="0"/>
          </a:p>
          <a:p>
            <a:pPr eaLnBrk="1" hangingPunct="1"/>
            <a:endParaRPr lang="en-US" dirty="0" smtClean="0"/>
          </a:p>
          <a:p>
            <a:pPr marL="0" marR="0" indent="0" algn="l" defTabSz="914400" rtl="0" eaLnBrk="1" fontAlgn="base" latinLnBrk="0" hangingPunct="1">
              <a:lnSpc>
                <a:spcPct val="100000"/>
              </a:lnSpc>
              <a:spcBef>
                <a:spcPct val="0"/>
              </a:spcBef>
              <a:spcAft>
                <a:spcPct val="60000"/>
              </a:spcAft>
              <a:buClrTx/>
              <a:buSzTx/>
              <a:buFontTx/>
              <a:buNone/>
              <a:tabLst/>
              <a:defRPr/>
            </a:pPr>
            <a:r>
              <a:rPr lang="en-US" b="1" dirty="0" smtClean="0"/>
              <a:t>Additional Reading</a:t>
            </a:r>
            <a:endParaRPr lang="ga-IE" b="1" dirty="0" smtClean="0"/>
          </a:p>
          <a:p>
            <a:pPr eaLnBrk="1" hangingPunct="1"/>
            <a:endParaRPr lang="en-US" dirty="0" smtClean="0"/>
          </a:p>
          <a:p>
            <a:pPr eaLnBrk="1" hangingPunct="1"/>
            <a:r>
              <a:rPr lang="en-US" dirty="0" smtClean="0"/>
              <a:t>Verify Deployment of Updates</a:t>
            </a:r>
          </a:p>
          <a:p>
            <a:pPr eaLnBrk="1" hangingPunct="1"/>
            <a:r>
              <a:rPr lang="en-US" dirty="0"/>
              <a:t>http://go.microsoft.com/fwlink/?LinkId=224902</a:t>
            </a:r>
            <a:endParaRPr lang="en-US" dirty="0" smtClean="0"/>
          </a:p>
          <a:p>
            <a:pPr eaLnBrk="1" hangingPunct="1"/>
            <a:endParaRPr lang="en-US" dirty="0" smtClean="0"/>
          </a:p>
          <a:p>
            <a:pPr eaLnBrk="1" hangingPunct="1"/>
            <a:r>
              <a:rPr lang="en-US" dirty="0" smtClean="0"/>
              <a:t>Microsoft Baseline Security Analyzer 2.2</a:t>
            </a:r>
          </a:p>
          <a:p>
            <a:pPr eaLnBrk="1" hangingPunct="1"/>
            <a:r>
              <a:rPr lang="en-US" dirty="0"/>
              <a:t>http://go.microsoft.com/fwlink/?</a:t>
            </a:r>
            <a:r>
              <a:rPr lang="en-US" dirty="0" smtClean="0"/>
              <a:t>LinkID=224593</a:t>
            </a:r>
            <a:br>
              <a:rPr lang="en-US" dirty="0" smtClean="0"/>
            </a:br>
            <a:endParaRPr lang="en-US" dirty="0" smtClean="0"/>
          </a:p>
          <a:p>
            <a:pPr eaLnBrk="1" hangingPunct="1"/>
            <a:r>
              <a:rPr lang="en-US" dirty="0" smtClean="0"/>
              <a:t>Get-Hotfix</a:t>
            </a:r>
          </a:p>
          <a:p>
            <a:pPr eaLnBrk="1" hangingPunct="1"/>
            <a:r>
              <a:rPr lang="en-US" dirty="0"/>
              <a:t>http://go.microsoft.com/fwlink/?LinkID=224594</a:t>
            </a:r>
            <a:endParaRPr lang="en-US" dirty="0" smtClean="0"/>
          </a:p>
        </p:txBody>
      </p:sp>
      <p:sp>
        <p:nvSpPr>
          <p:cNvPr id="7" name="Rectangle 2"/>
          <p:cNvSpPr>
            <a:spLocks noGrp="1" noChangeArrowheads="1"/>
          </p:cNvSpPr>
          <p:nvPr>
            <p:ph type="hdr" sz="quarter"/>
          </p:nvPr>
        </p:nvSpPr>
        <p:spPr>
          <a:xfrm>
            <a:off x="0" y="238125"/>
            <a:ext cx="3038475" cy="347663"/>
          </a:xfrm>
        </p:spPr>
        <p:txBody>
          <a:bodyPr/>
          <a:lstStyle/>
          <a:p>
            <a:pPr>
              <a:defRPr/>
            </a:pPr>
            <a:r>
              <a:rPr lang="en-US" dirty="0"/>
              <a:t>Module </a:t>
            </a:r>
            <a:r>
              <a:rPr lang="en-US" dirty="0" smtClean="0"/>
              <a:t>11: </a:t>
            </a:r>
            <a:r>
              <a:rPr lang="en-US" dirty="0"/>
              <a:t>Planning Update Deployment</a:t>
            </a:r>
          </a:p>
        </p:txBody>
      </p:sp>
      <p:sp>
        <p:nvSpPr>
          <p:cNvPr id="8" name="Rectangle 3"/>
          <p:cNvSpPr>
            <a:spLocks noGrp="1" noChangeArrowheads="1"/>
          </p:cNvSpPr>
          <p:nvPr>
            <p:ph type="dt" sz="quarter" idx="1"/>
          </p:nvPr>
        </p:nvSpPr>
        <p:spPr>
          <a:xfrm>
            <a:off x="0" y="0"/>
            <a:ext cx="3038475" cy="222250"/>
          </a:xfrm>
        </p:spPr>
        <p:txBody>
          <a:bodyPr/>
          <a:lstStyle/>
          <a:p>
            <a:pPr>
              <a:defRPr/>
            </a:pPr>
            <a:r>
              <a:rPr lang="en-US" dirty="0" smtClean="0"/>
              <a:t>Course 6433A</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14325" y="2099733"/>
            <a:ext cx="6286500" cy="6928380"/>
          </a:xfrm>
        </p:spPr>
        <p:txBody>
          <a:bodyPr/>
          <a:lstStyle/>
          <a:p>
            <a:pPr marL="0" marR="0" indent="0" algn="l" defTabSz="914400" rtl="0" eaLnBrk="1" fontAlgn="base" latinLnBrk="0" hangingPunct="1">
              <a:lnSpc>
                <a:spcPct val="100000"/>
              </a:lnSpc>
              <a:spcBef>
                <a:spcPct val="0"/>
              </a:spcBef>
              <a:spcAft>
                <a:spcPct val="60000"/>
              </a:spcAft>
              <a:buClrTx/>
              <a:buSzTx/>
              <a:buFontTx/>
              <a:buNone/>
              <a:tabLst/>
              <a:defRPr/>
            </a:pPr>
            <a:r>
              <a:rPr lang="en-US" b="1" dirty="0" smtClean="0"/>
              <a:t>Key Message</a:t>
            </a:r>
            <a:r>
              <a:rPr lang="en-US" dirty="0" smtClean="0"/>
              <a:t>: Use reporting as your first port of call to verify update deployment.</a:t>
            </a:r>
          </a:p>
          <a:p>
            <a:pPr marL="0" marR="0" indent="0" algn="l" defTabSz="914400" rtl="0" eaLnBrk="1" fontAlgn="base" latinLnBrk="0" hangingPunct="1">
              <a:lnSpc>
                <a:spcPct val="100000"/>
              </a:lnSpc>
              <a:spcBef>
                <a:spcPct val="0"/>
              </a:spcBef>
              <a:spcAft>
                <a:spcPct val="60000"/>
              </a:spcAft>
              <a:buClrTx/>
              <a:buSzTx/>
              <a:buFontTx/>
              <a:buNone/>
              <a:tabLst/>
              <a:defRPr/>
            </a:pPr>
            <a:endParaRPr lang="en-US" dirty="0" smtClean="0"/>
          </a:p>
          <a:p>
            <a:pPr marL="0" marR="0" indent="0" algn="l" defTabSz="914400" rtl="0" eaLnBrk="1" fontAlgn="base" latinLnBrk="0" hangingPunct="1">
              <a:lnSpc>
                <a:spcPct val="100000"/>
              </a:lnSpc>
              <a:spcBef>
                <a:spcPct val="0"/>
              </a:spcBef>
              <a:spcAft>
                <a:spcPct val="60000"/>
              </a:spcAft>
              <a:buClrTx/>
              <a:buSzTx/>
              <a:buFontTx/>
              <a:buNone/>
              <a:tabLst/>
              <a:defRPr/>
            </a:pPr>
            <a:r>
              <a:rPr lang="en-US" dirty="0" smtClean="0"/>
              <a:t>Ensure that rollups are enabled so that you have reports</a:t>
            </a:r>
            <a:r>
              <a:rPr lang="en-US" baseline="0" dirty="0" smtClean="0"/>
              <a:t> working on an organization-wide basis rather than on a per-WSUS server basis. Describe the following reports and how they could be used in real world situations:</a:t>
            </a:r>
          </a:p>
          <a:p>
            <a:pPr marL="0" marR="0" indent="0" algn="l" defTabSz="914400" rtl="0" eaLnBrk="1" fontAlgn="base" latinLnBrk="0" hangingPunct="1">
              <a:lnSpc>
                <a:spcPct val="100000"/>
              </a:lnSpc>
              <a:spcBef>
                <a:spcPct val="0"/>
              </a:spcBef>
              <a:spcAft>
                <a:spcPct val="60000"/>
              </a:spcAft>
              <a:buClrTx/>
              <a:buSzTx/>
              <a:buFontTx/>
              <a:buNone/>
              <a:tabLst/>
              <a:defRPr/>
            </a:pPr>
            <a:endParaRPr lang="en-US" baseline="0" dirty="0" smtClean="0"/>
          </a:p>
          <a:p>
            <a:pPr marL="174625" indent="-174625" algn="l">
              <a:lnSpc>
                <a:spcPct val="90000"/>
              </a:lnSpc>
              <a:spcBef>
                <a:spcPct val="70000"/>
              </a:spcBef>
              <a:buClr>
                <a:schemeClr val="hlink"/>
              </a:buClr>
              <a:buSzPct val="90000"/>
              <a:buFontTx/>
              <a:buChar char="•"/>
            </a:pPr>
            <a:r>
              <a:rPr lang="en-US" sz="1000" b="0" dirty="0" smtClean="0"/>
              <a:t>Update Status Summary</a:t>
            </a:r>
          </a:p>
          <a:p>
            <a:pPr marL="174625" indent="-174625" algn="l">
              <a:lnSpc>
                <a:spcPct val="90000"/>
              </a:lnSpc>
              <a:spcBef>
                <a:spcPct val="70000"/>
              </a:spcBef>
              <a:buClr>
                <a:schemeClr val="hlink"/>
              </a:buClr>
              <a:buSzPct val="90000"/>
              <a:buFontTx/>
              <a:buChar char="•"/>
            </a:pPr>
            <a:r>
              <a:rPr lang="en-US" sz="1000" b="0" dirty="0" smtClean="0"/>
              <a:t>Update Detailed Status</a:t>
            </a:r>
          </a:p>
          <a:p>
            <a:pPr marL="174625" indent="-174625" algn="l">
              <a:lnSpc>
                <a:spcPct val="90000"/>
              </a:lnSpc>
              <a:spcBef>
                <a:spcPct val="70000"/>
              </a:spcBef>
              <a:buClr>
                <a:schemeClr val="hlink"/>
              </a:buClr>
              <a:buSzPct val="90000"/>
              <a:buFontTx/>
              <a:buChar char="•"/>
            </a:pPr>
            <a:r>
              <a:rPr lang="en-US" sz="1000" b="0" dirty="0" smtClean="0"/>
              <a:t>Update Tabular Status</a:t>
            </a:r>
          </a:p>
          <a:p>
            <a:pPr marL="174625" indent="-174625" algn="l">
              <a:lnSpc>
                <a:spcPct val="90000"/>
              </a:lnSpc>
              <a:spcBef>
                <a:spcPct val="70000"/>
              </a:spcBef>
              <a:buClr>
                <a:schemeClr val="hlink"/>
              </a:buClr>
              <a:buSzPct val="90000"/>
              <a:buFontTx/>
              <a:buChar char="•"/>
            </a:pPr>
            <a:r>
              <a:rPr lang="en-US" sz="1000" b="0" dirty="0" smtClean="0"/>
              <a:t>Update Tabular Status For Approved Updates</a:t>
            </a:r>
          </a:p>
          <a:p>
            <a:pPr marL="174625" indent="-174625" algn="l">
              <a:lnSpc>
                <a:spcPct val="90000"/>
              </a:lnSpc>
              <a:spcBef>
                <a:spcPct val="70000"/>
              </a:spcBef>
              <a:buClr>
                <a:schemeClr val="hlink"/>
              </a:buClr>
              <a:buSzPct val="90000"/>
              <a:buFontTx/>
              <a:buChar char="•"/>
            </a:pPr>
            <a:r>
              <a:rPr lang="en-US" sz="1000" b="0" dirty="0" smtClean="0"/>
              <a:t>Computer Status Summary</a:t>
            </a:r>
          </a:p>
          <a:p>
            <a:pPr marL="174625" indent="-174625" algn="l">
              <a:lnSpc>
                <a:spcPct val="90000"/>
              </a:lnSpc>
              <a:spcBef>
                <a:spcPct val="70000"/>
              </a:spcBef>
              <a:buClr>
                <a:schemeClr val="hlink"/>
              </a:buClr>
              <a:buSzPct val="90000"/>
              <a:buFontTx/>
              <a:buChar char="•"/>
            </a:pPr>
            <a:r>
              <a:rPr lang="en-US" sz="1000" b="0" dirty="0" smtClean="0"/>
              <a:t>Computer Detailed Status</a:t>
            </a:r>
          </a:p>
          <a:p>
            <a:pPr marL="174625" indent="-174625" algn="l">
              <a:lnSpc>
                <a:spcPct val="90000"/>
              </a:lnSpc>
              <a:spcBef>
                <a:spcPct val="70000"/>
              </a:spcBef>
              <a:buClr>
                <a:schemeClr val="hlink"/>
              </a:buClr>
              <a:buSzPct val="90000"/>
              <a:buFontTx/>
              <a:buChar char="•"/>
            </a:pPr>
            <a:r>
              <a:rPr lang="en-US" sz="1000" b="0" dirty="0" smtClean="0"/>
              <a:t>Computer Tabular Status</a:t>
            </a:r>
          </a:p>
          <a:p>
            <a:pPr marL="174625" indent="-174625" algn="l">
              <a:lnSpc>
                <a:spcPct val="90000"/>
              </a:lnSpc>
              <a:spcBef>
                <a:spcPct val="70000"/>
              </a:spcBef>
              <a:buClr>
                <a:schemeClr val="hlink"/>
              </a:buClr>
              <a:buSzPct val="90000"/>
              <a:buFontTx/>
              <a:buChar char="•"/>
            </a:pPr>
            <a:r>
              <a:rPr lang="en-US" sz="1000" b="0" dirty="0" smtClean="0"/>
              <a:t>Computer Tabular Status For Approved Updates</a:t>
            </a:r>
          </a:p>
          <a:p>
            <a:pPr marL="174625" indent="-174625" algn="l">
              <a:lnSpc>
                <a:spcPct val="90000"/>
              </a:lnSpc>
              <a:spcBef>
                <a:spcPct val="70000"/>
              </a:spcBef>
              <a:buClr>
                <a:schemeClr val="hlink"/>
              </a:buClr>
              <a:buSzPct val="90000"/>
              <a:buFontTx/>
              <a:buChar char="•"/>
            </a:pPr>
            <a:r>
              <a:rPr lang="en-US" sz="1000" b="0" dirty="0" smtClean="0"/>
              <a:t>Synchronization Results</a:t>
            </a:r>
          </a:p>
          <a:p>
            <a:pPr marL="0" marR="0" indent="0" algn="l" defTabSz="914400" rtl="0" eaLnBrk="1" fontAlgn="base" latinLnBrk="0" hangingPunct="1">
              <a:lnSpc>
                <a:spcPct val="100000"/>
              </a:lnSpc>
              <a:spcBef>
                <a:spcPct val="0"/>
              </a:spcBef>
              <a:spcAft>
                <a:spcPct val="60000"/>
              </a:spcAft>
              <a:buClrTx/>
              <a:buSzTx/>
              <a:buFontTx/>
              <a:buNone/>
              <a:tabLst/>
              <a:defRPr/>
            </a:pPr>
            <a:endParaRPr lang="en-US" dirty="0" smtClean="0"/>
          </a:p>
          <a:p>
            <a:pPr marL="0" marR="0" indent="0" algn="l" defTabSz="914400" rtl="0" eaLnBrk="1" fontAlgn="base" latinLnBrk="0" hangingPunct="1">
              <a:lnSpc>
                <a:spcPct val="100000"/>
              </a:lnSpc>
              <a:spcBef>
                <a:spcPct val="0"/>
              </a:spcBef>
              <a:spcAft>
                <a:spcPct val="60000"/>
              </a:spcAft>
              <a:buClrTx/>
              <a:buSzTx/>
              <a:buFontTx/>
              <a:buNone/>
              <a:tabLst/>
              <a:defRPr/>
            </a:pPr>
            <a:r>
              <a:rPr lang="en-US" b="1" dirty="0" smtClean="0"/>
              <a:t>Additional Reading</a:t>
            </a:r>
          </a:p>
          <a:p>
            <a:pPr marL="0" marR="0" indent="0" algn="l" defTabSz="914400" rtl="0" eaLnBrk="1" fontAlgn="base" latinLnBrk="0" hangingPunct="1">
              <a:lnSpc>
                <a:spcPct val="100000"/>
              </a:lnSpc>
              <a:spcBef>
                <a:spcPct val="0"/>
              </a:spcBef>
              <a:spcAft>
                <a:spcPct val="60000"/>
              </a:spcAft>
              <a:buClrTx/>
              <a:buSzTx/>
              <a:buFontTx/>
              <a:buNone/>
              <a:tabLst/>
              <a:defRPr/>
            </a:pPr>
            <a:r>
              <a:rPr lang="en-US" b="0" dirty="0" smtClean="0"/>
              <a:t>Creating Reports</a:t>
            </a:r>
            <a:endParaRPr lang="ga-IE" b="0" dirty="0" smtClean="0"/>
          </a:p>
          <a:p>
            <a:r>
              <a:rPr lang="en-GB" dirty="0"/>
              <a:t>http://go.microsoft.com/fwlink/?LinkID=224595</a:t>
            </a:r>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19</a:t>
            </a:fld>
            <a:endParaRPr lang="en-US"/>
          </a:p>
        </p:txBody>
      </p:sp>
      <p:sp>
        <p:nvSpPr>
          <p:cNvPr id="7" name="Rectangle 2"/>
          <p:cNvSpPr>
            <a:spLocks noGrp="1" noChangeArrowheads="1"/>
          </p:cNvSpPr>
          <p:nvPr>
            <p:ph type="hdr" sz="quarter"/>
          </p:nvPr>
        </p:nvSpPr>
        <p:spPr>
          <a:xfrm>
            <a:off x="0" y="238125"/>
            <a:ext cx="3038475" cy="347663"/>
          </a:xfrm>
        </p:spPr>
        <p:txBody>
          <a:bodyPr/>
          <a:lstStyle/>
          <a:p>
            <a:pPr>
              <a:defRPr/>
            </a:pPr>
            <a:r>
              <a:rPr lang="en-US" dirty="0"/>
              <a:t>Module </a:t>
            </a:r>
            <a:r>
              <a:rPr lang="en-US" dirty="0" smtClean="0"/>
              <a:t>11: </a:t>
            </a:r>
            <a:r>
              <a:rPr lang="en-US" dirty="0"/>
              <a:t>Planning Update Deployment</a:t>
            </a:r>
          </a:p>
        </p:txBody>
      </p:sp>
      <p:sp>
        <p:nvSpPr>
          <p:cNvPr id="8" name="Rectangle 3"/>
          <p:cNvSpPr>
            <a:spLocks noGrp="1" noChangeArrowheads="1"/>
          </p:cNvSpPr>
          <p:nvPr>
            <p:ph type="dt" sz="quarter" idx="1"/>
          </p:nvPr>
        </p:nvSpPr>
        <p:spPr>
          <a:xfrm>
            <a:off x="0" y="0"/>
            <a:ext cx="3038475" cy="222250"/>
          </a:xfrm>
        </p:spPr>
        <p:txBody>
          <a:bodyPr/>
          <a:lstStyle/>
          <a:p>
            <a:pPr>
              <a:defRPr/>
            </a:pPr>
            <a:r>
              <a:rPr lang="en-US" dirty="0" smtClean="0"/>
              <a:t>Course 6433A</a:t>
            </a:r>
          </a:p>
        </p:txBody>
      </p:sp>
    </p:spTree>
    <p:extLst>
      <p:ext uri="{BB962C8B-B14F-4D97-AF65-F5344CB8AC3E}">
        <p14:creationId xmlns:p14="http://schemas.microsoft.com/office/powerpoint/2010/main" val="6517887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hdr" sz="quarter"/>
          </p:nvPr>
        </p:nvSpPr>
        <p:spPr/>
        <p:txBody>
          <a:bodyPr/>
          <a:lstStyle/>
          <a:p>
            <a:pPr>
              <a:defRPr/>
            </a:pPr>
            <a:r>
              <a:rPr lang="en-US" dirty="0"/>
              <a:t>Module </a:t>
            </a:r>
            <a:r>
              <a:rPr lang="en-US" dirty="0" smtClean="0"/>
              <a:t>11: </a:t>
            </a:r>
            <a:r>
              <a:rPr lang="en-US" dirty="0"/>
              <a:t>Planning Update Deployment</a:t>
            </a:r>
          </a:p>
        </p:txBody>
      </p:sp>
      <p:sp>
        <p:nvSpPr>
          <p:cNvPr id="22531" name="Rectangle 3"/>
          <p:cNvSpPr>
            <a:spLocks noGrp="1" noChangeArrowheads="1"/>
          </p:cNvSpPr>
          <p:nvPr>
            <p:ph type="dt" sz="quarter" idx="1"/>
          </p:nvPr>
        </p:nvSpPr>
        <p:spPr/>
        <p:txBody>
          <a:bodyPr/>
          <a:lstStyle/>
          <a:p>
            <a:pPr>
              <a:defRPr/>
            </a:pPr>
            <a:r>
              <a:rPr lang="en-US" dirty="0" smtClean="0"/>
              <a:t>Course 6433A</a:t>
            </a:r>
          </a:p>
        </p:txBody>
      </p:sp>
      <p:sp>
        <p:nvSpPr>
          <p:cNvPr id="22532" name="Rectangle 7"/>
          <p:cNvSpPr>
            <a:spLocks noGrp="1" noChangeArrowheads="1"/>
          </p:cNvSpPr>
          <p:nvPr>
            <p:ph type="sldNum" sz="quarter" idx="5"/>
          </p:nvPr>
        </p:nvSpPr>
        <p:spPr/>
        <p:txBody>
          <a:bodyPr/>
          <a:lstStyle/>
          <a:p>
            <a:pPr>
              <a:defRPr/>
            </a:pPr>
            <a:fld id="{7D292703-69CB-4317-8A94-4C668805A879}" type="slidenum">
              <a:rPr lang="en-US" smtClean="0"/>
              <a:pPr>
                <a:defRPr/>
              </a:pPr>
              <a:t>2</a:t>
            </a:fld>
            <a:endParaRPr lang="en-US" smtClean="0"/>
          </a:p>
        </p:txBody>
      </p:sp>
      <p:sp>
        <p:nvSpPr>
          <p:cNvPr id="20485" name="Rectangle 2"/>
          <p:cNvSpPr>
            <a:spLocks noGrp="1" noRot="1" noChangeAspect="1" noChangeArrowheads="1" noTextEdit="1"/>
          </p:cNvSpPr>
          <p:nvPr>
            <p:ph type="sldImg"/>
          </p:nvPr>
        </p:nvSpPr>
        <p:spPr>
          <a:ln/>
        </p:spPr>
      </p:sp>
      <p:sp>
        <p:nvSpPr>
          <p:cNvPr id="20486" name="Rectangle 6"/>
          <p:cNvSpPr>
            <a:spLocks noGrp="1" noChangeArrowheads="1"/>
          </p:cNvSpPr>
          <p:nvPr>
            <p:ph type="body" idx="1"/>
          </p:nvPr>
        </p:nvSpPr>
        <p:spPr>
          <a:xfrm>
            <a:off x="314325" y="2255838"/>
            <a:ext cx="6286500" cy="6772275"/>
          </a:xfrm>
          <a:noFill/>
          <a:ln/>
        </p:spPr>
        <p:txBody>
          <a:bodyPr/>
          <a:lstStyle/>
          <a:p>
            <a:pPr eaLnBrk="1" hangingPunct="1"/>
            <a:r>
              <a:rPr lang="en-US" dirty="0" smtClean="0"/>
              <a:t>After completing this module, students will be able to:</a:t>
            </a:r>
          </a:p>
          <a:p>
            <a:pPr eaLnBrk="1" hangingPunct="1"/>
            <a:endParaRPr lang="en-US" dirty="0" smtClean="0"/>
          </a:p>
          <a:p>
            <a:pPr marL="171450" indent="-171450" eaLnBrk="1" hangingPunct="1">
              <a:buFont typeface="Arial" pitchFamily="34" charset="0"/>
              <a:buChar char="•"/>
            </a:pPr>
            <a:r>
              <a:rPr lang="en-US" dirty="0" smtClean="0"/>
              <a:t>Plan a</a:t>
            </a:r>
            <a:r>
              <a:rPr lang="en-US" baseline="0" dirty="0" smtClean="0"/>
              <a:t> WSUS topology appropriate for a particular organization</a:t>
            </a:r>
          </a:p>
          <a:p>
            <a:pPr marL="171450" indent="-171450" eaLnBrk="1" hangingPunct="1">
              <a:buFont typeface="Arial" pitchFamily="34" charset="0"/>
              <a:buChar char="•"/>
            </a:pPr>
            <a:r>
              <a:rPr lang="en-US" baseline="0" dirty="0" smtClean="0"/>
              <a:t>Deploy WSUS on computers running Windows Server 2008 R2</a:t>
            </a:r>
          </a:p>
          <a:p>
            <a:pPr marL="171450" indent="-171450" eaLnBrk="1" hangingPunct="1">
              <a:buFont typeface="Arial" pitchFamily="34" charset="0"/>
              <a:buChar char="•"/>
            </a:pPr>
            <a:r>
              <a:rPr lang="en-US" baseline="0" dirty="0" smtClean="0"/>
              <a:t>Configure WSUS replicas</a:t>
            </a:r>
          </a:p>
          <a:p>
            <a:pPr marL="171450" indent="-171450" eaLnBrk="1" hangingPunct="1">
              <a:buFont typeface="Arial" pitchFamily="34" charset="0"/>
              <a:buChar char="•"/>
            </a:pPr>
            <a:r>
              <a:rPr lang="en-US" baseline="0" dirty="0" smtClean="0"/>
              <a:t>Plan for the deployment of WSUS on non-connected networks</a:t>
            </a:r>
          </a:p>
          <a:p>
            <a:pPr marL="171450" indent="-171450" eaLnBrk="1" hangingPunct="1">
              <a:buFont typeface="Arial" pitchFamily="34" charset="0"/>
              <a:buChar char="•"/>
            </a:pPr>
            <a:r>
              <a:rPr lang="en-US" baseline="0" dirty="0" smtClean="0"/>
              <a:t>Optimize update deployment through automatic approval rules and computer groups</a:t>
            </a:r>
          </a:p>
          <a:p>
            <a:pPr marL="171450" indent="-171450" eaLnBrk="1" hangingPunct="1">
              <a:buFont typeface="Arial" pitchFamily="34" charset="0"/>
              <a:buChar char="•"/>
            </a:pPr>
            <a:r>
              <a:rPr lang="en-US" baseline="0" dirty="0" smtClean="0"/>
              <a:t>Plan for the verification of update deployment through an appropriate WSUS reporting strategy</a:t>
            </a:r>
          </a:p>
          <a:p>
            <a:pPr marL="171450" indent="-171450" eaLnBrk="1" hangingPunct="1">
              <a:buFont typeface="Arial" pitchFamily="34" charset="0"/>
              <a:buChar char="•"/>
            </a:pPr>
            <a:endParaRPr lang="en-US" baseline="0" dirty="0" smtClean="0"/>
          </a:p>
          <a:p>
            <a:pPr marL="0" indent="0" eaLnBrk="1" hangingPunct="1">
              <a:buFont typeface="Arial" pitchFamily="34" charset="0"/>
              <a:buNone/>
            </a:pPr>
            <a:r>
              <a:rPr lang="en-US" baseline="0" dirty="0" smtClean="0"/>
              <a:t>This module assumes that students are familiar with the basic concepts of WSUS and software updates. They understand the basics of how Windows Update works and that it is possible to host a local server where a local administrator approves updates for distribution to clients on the local network. The module concentrates on making planning and deployment decisions related to efficient software update deployment, such as when to deploy multiple WSUS servers, when to use solutions such as </a:t>
            </a:r>
            <a:r>
              <a:rPr lang="en-US" baseline="0" dirty="0" err="1" smtClean="0"/>
              <a:t>BranchCache</a:t>
            </a:r>
            <a:r>
              <a:rPr lang="en-US" baseline="0" dirty="0" smtClean="0"/>
              <a:t>, when to use WSUS computer groups, and when update management solutions such as System Center Essentials and System Center Configuration Manager are more appropriate than a basic WSUS deployment.</a:t>
            </a:r>
            <a:endParaRPr lang="en-US" dirty="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0" name="Rectangle 7"/>
          <p:cNvSpPr>
            <a:spLocks noGrp="1" noChangeArrowheads="1"/>
          </p:cNvSpPr>
          <p:nvPr>
            <p:ph type="sldNum" sz="quarter" idx="5"/>
          </p:nvPr>
        </p:nvSpPr>
        <p:spPr/>
        <p:txBody>
          <a:bodyPr/>
          <a:lstStyle/>
          <a:p>
            <a:pPr>
              <a:defRPr/>
            </a:pPr>
            <a:fld id="{153118CA-D3C8-40C0-8794-C73260024253}" type="slidenum">
              <a:rPr lang="en-US" smtClean="0"/>
              <a:pPr>
                <a:defRPr/>
              </a:pPr>
              <a:t>20</a:t>
            </a:fld>
            <a:endParaRPr lang="en-US" smtClean="0"/>
          </a:p>
        </p:txBody>
      </p:sp>
      <p:sp>
        <p:nvSpPr>
          <p:cNvPr id="22533" name="Rectangle 2"/>
          <p:cNvSpPr>
            <a:spLocks noGrp="1" noRot="1" noChangeAspect="1" noChangeArrowheads="1" noTextEdit="1"/>
          </p:cNvSpPr>
          <p:nvPr>
            <p:ph type="sldImg"/>
          </p:nvPr>
        </p:nvSpPr>
        <p:spPr>
          <a:ln/>
        </p:spPr>
      </p:sp>
      <p:sp>
        <p:nvSpPr>
          <p:cNvPr id="22534" name="Rectangle 3"/>
          <p:cNvSpPr>
            <a:spLocks noGrp="1" noChangeArrowheads="1"/>
          </p:cNvSpPr>
          <p:nvPr>
            <p:ph type="body" idx="1"/>
          </p:nvPr>
        </p:nvSpPr>
        <p:spPr>
          <a:xfrm>
            <a:off x="314325" y="2184400"/>
            <a:ext cx="6286500" cy="6843713"/>
          </a:xfrm>
          <a:noFill/>
          <a:ln/>
        </p:spPr>
        <p:txBody>
          <a:bodyPr/>
          <a:lstStyle/>
          <a:p>
            <a:pPr marL="0" marR="0" indent="0" algn="l" defTabSz="914400" rtl="0" eaLnBrk="1" fontAlgn="base" latinLnBrk="0" hangingPunct="1">
              <a:lnSpc>
                <a:spcPct val="100000"/>
              </a:lnSpc>
              <a:spcBef>
                <a:spcPct val="0"/>
              </a:spcBef>
              <a:spcAft>
                <a:spcPct val="60000"/>
              </a:spcAft>
              <a:buClrTx/>
              <a:buSzTx/>
              <a:buFontTx/>
              <a:buNone/>
              <a:tabLst/>
              <a:defRPr/>
            </a:pPr>
            <a:r>
              <a:rPr lang="en-US" b="1" dirty="0" smtClean="0"/>
              <a:t>Key Message</a:t>
            </a:r>
            <a:r>
              <a:rPr lang="en-US" dirty="0" smtClean="0"/>
              <a:t>: WSUS can provide updates to Microsoft applications such as Microsoft</a:t>
            </a:r>
            <a:r>
              <a:rPr lang="en-US" baseline="0" dirty="0" smtClean="0"/>
              <a:t> Office and Internet Explorer, but cannot provide updates to third-party applications. This means that for most organizations that use a mixture of Microsoft and third-party applications, it is easy to design an infrastructure to deploy updates to Microsoft applications, but not so easy to deploy updates to third-party applications.</a:t>
            </a:r>
          </a:p>
          <a:p>
            <a:pPr marL="0" marR="0" indent="0" algn="l" defTabSz="914400" rtl="0" eaLnBrk="1" fontAlgn="base" latinLnBrk="0" hangingPunct="1">
              <a:lnSpc>
                <a:spcPct val="100000"/>
              </a:lnSpc>
              <a:spcBef>
                <a:spcPct val="0"/>
              </a:spcBef>
              <a:spcAft>
                <a:spcPct val="60000"/>
              </a:spcAft>
              <a:buClrTx/>
              <a:buSzTx/>
              <a:buFontTx/>
              <a:buNone/>
              <a:tabLst/>
              <a:defRPr/>
            </a:pPr>
            <a:endParaRPr lang="en-US" baseline="0" dirty="0" smtClean="0"/>
          </a:p>
          <a:p>
            <a:pPr marL="0" marR="0" indent="0" algn="l" defTabSz="914400" rtl="0" eaLnBrk="1" fontAlgn="base" latinLnBrk="0" hangingPunct="1">
              <a:lnSpc>
                <a:spcPct val="100000"/>
              </a:lnSpc>
              <a:spcBef>
                <a:spcPct val="0"/>
              </a:spcBef>
              <a:spcAft>
                <a:spcPct val="60000"/>
              </a:spcAft>
              <a:buClrTx/>
              <a:buSzTx/>
              <a:buFontTx/>
              <a:buNone/>
              <a:tabLst/>
              <a:defRPr/>
            </a:pPr>
            <a:r>
              <a:rPr lang="en-US" baseline="0" dirty="0" smtClean="0"/>
              <a:t>When planning update management, consider the following:</a:t>
            </a:r>
            <a:endParaRPr lang="en-US" dirty="0" smtClean="0"/>
          </a:p>
          <a:p>
            <a:pPr eaLnBrk="1" hangingPunct="1"/>
            <a:endParaRPr lang="en-US" dirty="0" smtClean="0"/>
          </a:p>
          <a:p>
            <a:pPr marL="228600" indent="-228600" eaLnBrk="0" hangingPunct="0">
              <a:lnSpc>
                <a:spcPct val="90000"/>
              </a:lnSpc>
              <a:spcBef>
                <a:spcPct val="40000"/>
              </a:spcBef>
              <a:buClr>
                <a:schemeClr val="hlink"/>
              </a:buClr>
              <a:buFontTx/>
              <a:buChar char="•"/>
            </a:pPr>
            <a:r>
              <a:rPr lang="en-US" altLang="ja-JP" dirty="0" smtClean="0">
                <a:ea typeface="MS PGothic" pitchFamily="34" charset="-128"/>
              </a:rPr>
              <a:t>Most organizations run a mixture of Microsoft and </a:t>
            </a:r>
            <a:r>
              <a:rPr lang="en-US" baseline="0" dirty="0" smtClean="0"/>
              <a:t>third-party</a:t>
            </a:r>
            <a:r>
              <a:rPr lang="en-US" altLang="ja-JP" dirty="0" smtClean="0">
                <a:ea typeface="MS PGothic" pitchFamily="34" charset="-128"/>
              </a:rPr>
              <a:t> applications.</a:t>
            </a:r>
          </a:p>
          <a:p>
            <a:pPr marL="228600" indent="-228600" eaLnBrk="0" hangingPunct="0">
              <a:lnSpc>
                <a:spcPct val="90000"/>
              </a:lnSpc>
              <a:spcBef>
                <a:spcPct val="40000"/>
              </a:spcBef>
              <a:buClr>
                <a:schemeClr val="hlink"/>
              </a:buClr>
              <a:buFontTx/>
              <a:buChar char="•"/>
            </a:pPr>
            <a:r>
              <a:rPr lang="en-US" altLang="ja-JP" dirty="0" smtClean="0">
                <a:ea typeface="MS PGothic" pitchFamily="34" charset="-128"/>
              </a:rPr>
              <a:t>Popular third-party applications are a common vector for attacks against computers and must be kept up-to-date in the same way that Windows is.</a:t>
            </a:r>
          </a:p>
          <a:p>
            <a:pPr marL="571500" lvl="1" indent="-228600" eaLnBrk="0" hangingPunct="0">
              <a:lnSpc>
                <a:spcPct val="90000"/>
              </a:lnSpc>
              <a:spcBef>
                <a:spcPct val="40000"/>
              </a:spcBef>
              <a:buClr>
                <a:schemeClr val="hlink"/>
              </a:buClr>
              <a:buFontTx/>
              <a:buChar char="•"/>
            </a:pPr>
            <a:r>
              <a:rPr lang="en-US" altLang="ja-JP" dirty="0" smtClean="0">
                <a:ea typeface="MS PGothic" pitchFamily="34" charset="-128"/>
              </a:rPr>
              <a:t>Take note of the exploits used in the CanWest “Pwn2Own” competition</a:t>
            </a:r>
            <a:r>
              <a:rPr lang="en-US" altLang="ja-JP" baseline="0" dirty="0" smtClean="0">
                <a:ea typeface="MS PGothic" pitchFamily="34" charset="-128"/>
              </a:rPr>
              <a:t> and discuss these with the class.</a:t>
            </a:r>
            <a:endParaRPr lang="en-US" altLang="ja-JP" dirty="0" smtClean="0">
              <a:ea typeface="MS PGothic" pitchFamily="34" charset="-128"/>
            </a:endParaRPr>
          </a:p>
          <a:p>
            <a:pPr marL="228600" indent="-228600" eaLnBrk="0" hangingPunct="0">
              <a:lnSpc>
                <a:spcPct val="90000"/>
              </a:lnSpc>
              <a:spcBef>
                <a:spcPct val="40000"/>
              </a:spcBef>
              <a:buClr>
                <a:schemeClr val="hlink"/>
              </a:buClr>
              <a:buFontTx/>
              <a:buChar char="•"/>
            </a:pPr>
            <a:r>
              <a:rPr lang="en-US" altLang="ja-JP" dirty="0" smtClean="0">
                <a:ea typeface="MS PGothic" pitchFamily="34" charset="-128"/>
              </a:rPr>
              <a:t>WSUS does not allow you to deploy updates to </a:t>
            </a:r>
            <a:r>
              <a:rPr lang="en-US" baseline="0" dirty="0" smtClean="0"/>
              <a:t>third-party</a:t>
            </a:r>
            <a:r>
              <a:rPr lang="en-US" altLang="ja-JP" dirty="0" smtClean="0">
                <a:ea typeface="MS PGothic" pitchFamily="34" charset="-128"/>
              </a:rPr>
              <a:t> applications.</a:t>
            </a:r>
          </a:p>
          <a:p>
            <a:pPr marL="228600" indent="-228600" eaLnBrk="0" hangingPunct="0">
              <a:lnSpc>
                <a:spcPct val="90000"/>
              </a:lnSpc>
              <a:spcBef>
                <a:spcPct val="40000"/>
              </a:spcBef>
              <a:buClr>
                <a:schemeClr val="hlink"/>
              </a:buClr>
              <a:buFontTx/>
              <a:buChar char="•"/>
            </a:pPr>
            <a:r>
              <a:rPr lang="en-US" altLang="ja-JP" dirty="0" smtClean="0">
                <a:ea typeface="MS PGothic" pitchFamily="34" charset="-128"/>
              </a:rPr>
              <a:t>You can use group policy to deploy updates to </a:t>
            </a:r>
            <a:r>
              <a:rPr lang="en-US" baseline="0" dirty="0" smtClean="0"/>
              <a:t>third-party</a:t>
            </a:r>
            <a:r>
              <a:rPr lang="en-US" altLang="ja-JP" dirty="0" smtClean="0">
                <a:ea typeface="MS PGothic" pitchFamily="34" charset="-128"/>
              </a:rPr>
              <a:t> applications if you have the updates in .</a:t>
            </a:r>
            <a:r>
              <a:rPr lang="en-US" altLang="ja-JP" dirty="0" err="1" smtClean="0">
                <a:ea typeface="MS PGothic" pitchFamily="34" charset="-128"/>
              </a:rPr>
              <a:t>msp</a:t>
            </a:r>
            <a:r>
              <a:rPr lang="en-US" altLang="ja-JP" dirty="0" smtClean="0">
                <a:ea typeface="MS PGothic" pitchFamily="34" charset="-128"/>
              </a:rPr>
              <a:t> format.</a:t>
            </a:r>
          </a:p>
          <a:p>
            <a:pPr marL="228600" indent="-228600" eaLnBrk="0" hangingPunct="0">
              <a:lnSpc>
                <a:spcPct val="90000"/>
              </a:lnSpc>
              <a:spcBef>
                <a:spcPct val="40000"/>
              </a:spcBef>
              <a:buClr>
                <a:schemeClr val="hlink"/>
              </a:buClr>
              <a:buFontTx/>
              <a:buChar char="•"/>
            </a:pPr>
            <a:r>
              <a:rPr lang="en-US" altLang="ja-JP" dirty="0" smtClean="0">
                <a:ea typeface="MS PGothic" pitchFamily="34" charset="-128"/>
              </a:rPr>
              <a:t>You can deploy updated versions of applications in .</a:t>
            </a:r>
            <a:r>
              <a:rPr lang="en-US" altLang="ja-JP" dirty="0" err="1" smtClean="0">
                <a:ea typeface="MS PGothic" pitchFamily="34" charset="-128"/>
              </a:rPr>
              <a:t>msi</a:t>
            </a:r>
            <a:r>
              <a:rPr lang="en-US" altLang="ja-JP" dirty="0" smtClean="0">
                <a:ea typeface="MS PGothic" pitchFamily="34" charset="-128"/>
              </a:rPr>
              <a:t> format.</a:t>
            </a:r>
          </a:p>
          <a:p>
            <a:pPr marL="228600" indent="-228600" eaLnBrk="0" hangingPunct="0">
              <a:lnSpc>
                <a:spcPct val="90000"/>
              </a:lnSpc>
              <a:spcBef>
                <a:spcPct val="40000"/>
              </a:spcBef>
              <a:buClr>
                <a:schemeClr val="hlink"/>
              </a:buClr>
              <a:buFontTx/>
              <a:buChar char="•"/>
            </a:pPr>
            <a:r>
              <a:rPr lang="en-US" altLang="ja-JP" dirty="0" smtClean="0">
                <a:ea typeface="MS PGothic" pitchFamily="34" charset="-128"/>
              </a:rPr>
              <a:t>You can deploy updates directly by using System Center Essentials, System Center Configuration Manager, or a third-party update management solution.</a:t>
            </a:r>
          </a:p>
        </p:txBody>
      </p:sp>
      <p:sp>
        <p:nvSpPr>
          <p:cNvPr id="7" name="Rectangle 2"/>
          <p:cNvSpPr>
            <a:spLocks noGrp="1" noChangeArrowheads="1"/>
          </p:cNvSpPr>
          <p:nvPr>
            <p:ph type="hdr" sz="quarter"/>
          </p:nvPr>
        </p:nvSpPr>
        <p:spPr>
          <a:xfrm>
            <a:off x="0" y="238125"/>
            <a:ext cx="3038475" cy="347663"/>
          </a:xfrm>
        </p:spPr>
        <p:txBody>
          <a:bodyPr/>
          <a:lstStyle/>
          <a:p>
            <a:pPr>
              <a:defRPr/>
            </a:pPr>
            <a:r>
              <a:rPr lang="en-US" dirty="0"/>
              <a:t>Module </a:t>
            </a:r>
            <a:r>
              <a:rPr lang="en-US" dirty="0" smtClean="0"/>
              <a:t>11: </a:t>
            </a:r>
            <a:r>
              <a:rPr lang="en-US" dirty="0"/>
              <a:t>Planning Update Deployment</a:t>
            </a:r>
          </a:p>
        </p:txBody>
      </p:sp>
      <p:sp>
        <p:nvSpPr>
          <p:cNvPr id="8" name="Rectangle 3"/>
          <p:cNvSpPr>
            <a:spLocks noGrp="1" noChangeArrowheads="1"/>
          </p:cNvSpPr>
          <p:nvPr>
            <p:ph type="dt" sz="quarter" idx="1"/>
          </p:nvPr>
        </p:nvSpPr>
        <p:spPr>
          <a:xfrm>
            <a:off x="0" y="0"/>
            <a:ext cx="3038475" cy="222250"/>
          </a:xfrm>
        </p:spPr>
        <p:txBody>
          <a:bodyPr/>
          <a:lstStyle/>
          <a:p>
            <a:pPr>
              <a:defRPr/>
            </a:pPr>
            <a:r>
              <a:rPr lang="en-US" dirty="0" smtClean="0"/>
              <a:t>Course 6433A</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0" name="Rectangle 7"/>
          <p:cNvSpPr>
            <a:spLocks noGrp="1" noChangeArrowheads="1"/>
          </p:cNvSpPr>
          <p:nvPr>
            <p:ph type="sldNum" sz="quarter" idx="5"/>
          </p:nvPr>
        </p:nvSpPr>
        <p:spPr/>
        <p:txBody>
          <a:bodyPr/>
          <a:lstStyle/>
          <a:p>
            <a:pPr>
              <a:defRPr/>
            </a:pPr>
            <a:fld id="{153118CA-D3C8-40C0-8794-C73260024253}" type="slidenum">
              <a:rPr lang="en-US" smtClean="0"/>
              <a:pPr>
                <a:defRPr/>
              </a:pPr>
              <a:t>21</a:t>
            </a:fld>
            <a:endParaRPr lang="en-US" smtClean="0"/>
          </a:p>
        </p:txBody>
      </p:sp>
      <p:sp>
        <p:nvSpPr>
          <p:cNvPr id="22533" name="Rectangle 2"/>
          <p:cNvSpPr>
            <a:spLocks noGrp="1" noRot="1" noChangeAspect="1" noChangeArrowheads="1" noTextEdit="1"/>
          </p:cNvSpPr>
          <p:nvPr>
            <p:ph type="sldImg"/>
          </p:nvPr>
        </p:nvSpPr>
        <p:spPr>
          <a:ln/>
        </p:spPr>
      </p:sp>
      <p:sp>
        <p:nvSpPr>
          <p:cNvPr id="22534" name="Rectangle 3"/>
          <p:cNvSpPr>
            <a:spLocks noGrp="1" noChangeArrowheads="1"/>
          </p:cNvSpPr>
          <p:nvPr>
            <p:ph type="body" idx="1"/>
          </p:nvPr>
        </p:nvSpPr>
        <p:spPr>
          <a:xfrm>
            <a:off x="314325" y="2030990"/>
            <a:ext cx="6286500" cy="6967867"/>
          </a:xfrm>
          <a:noFill/>
          <a:ln/>
        </p:spPr>
        <p:txBody>
          <a:bodyPr/>
          <a:lstStyle/>
          <a:p>
            <a:pPr marL="0" marR="0" indent="0" algn="l" defTabSz="914400" rtl="0" eaLnBrk="1" fontAlgn="base" latinLnBrk="0" hangingPunct="1">
              <a:lnSpc>
                <a:spcPct val="100000"/>
              </a:lnSpc>
              <a:spcBef>
                <a:spcPct val="0"/>
              </a:spcBef>
              <a:spcAft>
                <a:spcPct val="60000"/>
              </a:spcAft>
              <a:buClrTx/>
              <a:buSzTx/>
              <a:buFontTx/>
              <a:buNone/>
              <a:tabLst/>
              <a:defRPr/>
            </a:pPr>
            <a:r>
              <a:rPr lang="en-US" b="1" dirty="0" smtClean="0"/>
              <a:t>Key Message</a:t>
            </a:r>
            <a:r>
              <a:rPr lang="en-US" dirty="0" smtClean="0"/>
              <a:t>: There are three different</a:t>
            </a:r>
            <a:r>
              <a:rPr lang="en-US" baseline="0" dirty="0" smtClean="0"/>
              <a:t> products from Microsoft that you can include in your organization’s plans for update deployment.</a:t>
            </a:r>
          </a:p>
          <a:p>
            <a:pPr marL="0" marR="0" indent="0" algn="l" defTabSz="914400" rtl="0" eaLnBrk="1" fontAlgn="base" latinLnBrk="0" hangingPunct="1">
              <a:lnSpc>
                <a:spcPct val="100000"/>
              </a:lnSpc>
              <a:spcBef>
                <a:spcPct val="0"/>
              </a:spcBef>
              <a:spcAft>
                <a:spcPct val="60000"/>
              </a:spcAft>
              <a:buClrTx/>
              <a:buSzTx/>
              <a:buFontTx/>
              <a:buNone/>
              <a:tabLst/>
              <a:defRPr/>
            </a:pPr>
            <a:r>
              <a:rPr lang="en-US" dirty="0"/>
              <a:t/>
            </a:r>
            <a:br>
              <a:rPr lang="en-US" dirty="0"/>
            </a:br>
            <a:r>
              <a:rPr lang="en-US" baseline="0" dirty="0" smtClean="0"/>
              <a:t>WSUS:</a:t>
            </a:r>
          </a:p>
          <a:p>
            <a:pPr marL="115888" marR="0" lvl="0" indent="-115888" algn="l" defTabSz="914400" rtl="0" eaLnBrk="0" fontAlgn="base" latinLnBrk="0" hangingPunct="0">
              <a:lnSpc>
                <a:spcPct val="90000"/>
              </a:lnSpc>
              <a:spcBef>
                <a:spcPct val="70000"/>
              </a:spcBef>
              <a:spcAft>
                <a:spcPct val="0"/>
              </a:spcAft>
              <a:buClr>
                <a:schemeClr val="hlink"/>
              </a:buClr>
              <a:buSzPct val="90000"/>
              <a:buFontTx/>
              <a:buChar char="•"/>
              <a:tabLst/>
            </a:pPr>
            <a:r>
              <a:rPr kumimoji="0" lang="en-US" sz="1000" b="0" i="0" u="none" strike="noStrike" cap="none" normalizeH="0" baseline="0" dirty="0" smtClean="0">
                <a:ln>
                  <a:noFill/>
                </a:ln>
                <a:solidFill>
                  <a:schemeClr val="tx1"/>
                </a:solidFill>
                <a:effectLst/>
                <a:latin typeface="Verdana" pitchFamily="34" charset="0"/>
                <a:cs typeface="Arial" charset="0"/>
              </a:rPr>
              <a:t>Is suitable if you only need to support deployment of updates to Microsoft applications and operating systems.</a:t>
            </a:r>
          </a:p>
          <a:p>
            <a:pPr marL="115888" marR="0" lvl="0" indent="-115888" algn="l" defTabSz="914400" rtl="0" eaLnBrk="0" fontAlgn="base" latinLnBrk="0" hangingPunct="0">
              <a:lnSpc>
                <a:spcPct val="90000"/>
              </a:lnSpc>
              <a:spcBef>
                <a:spcPct val="70000"/>
              </a:spcBef>
              <a:spcAft>
                <a:spcPct val="0"/>
              </a:spcAft>
              <a:buClr>
                <a:schemeClr val="hlink"/>
              </a:buClr>
              <a:buSzPct val="90000"/>
              <a:buFontTx/>
              <a:buChar char="•"/>
              <a:tabLst/>
            </a:pPr>
            <a:r>
              <a:rPr kumimoji="0" lang="en-US" sz="1000" b="0" i="0" u="none" strike="noStrike" cap="none" normalizeH="0" baseline="0" dirty="0" smtClean="0">
                <a:ln>
                  <a:noFill/>
                </a:ln>
                <a:solidFill>
                  <a:schemeClr val="tx1"/>
                </a:solidFill>
                <a:effectLst/>
                <a:latin typeface="Verdana" pitchFamily="34" charset="0"/>
                <a:cs typeface="Arial" charset="0"/>
              </a:rPr>
              <a:t>Allows multiple servers per domain.</a:t>
            </a:r>
          </a:p>
          <a:p>
            <a:pPr marL="115888" marR="0" lvl="0" indent="-115888" algn="l" defTabSz="914400" rtl="0" eaLnBrk="0" fontAlgn="base" latinLnBrk="0" hangingPunct="0">
              <a:lnSpc>
                <a:spcPct val="90000"/>
              </a:lnSpc>
              <a:spcBef>
                <a:spcPct val="70000"/>
              </a:spcBef>
              <a:spcAft>
                <a:spcPct val="0"/>
              </a:spcAft>
              <a:buClr>
                <a:schemeClr val="hlink"/>
              </a:buClr>
              <a:buSzPct val="90000"/>
              <a:buFontTx/>
              <a:buChar char="•"/>
              <a:tabLst/>
            </a:pPr>
            <a:r>
              <a:rPr kumimoji="0" lang="en-US" sz="1000" b="0" i="0" u="none" strike="noStrike" cap="none" normalizeH="0" baseline="0" dirty="0" smtClean="0">
                <a:ln>
                  <a:noFill/>
                </a:ln>
                <a:solidFill>
                  <a:schemeClr val="tx1"/>
                </a:solidFill>
                <a:effectLst/>
                <a:latin typeface="Verdana" pitchFamily="34" charset="0"/>
                <a:cs typeface="Arial" charset="0"/>
              </a:rPr>
              <a:t>Supports 25,000 clients per server.</a:t>
            </a:r>
          </a:p>
          <a:p>
            <a:pPr marL="115888" marR="0" lvl="0" indent="-115888" algn="l" defTabSz="914400" rtl="0" eaLnBrk="0" fontAlgn="base" latinLnBrk="0" hangingPunct="0">
              <a:lnSpc>
                <a:spcPct val="90000"/>
              </a:lnSpc>
              <a:spcBef>
                <a:spcPct val="70000"/>
              </a:spcBef>
              <a:spcAft>
                <a:spcPct val="0"/>
              </a:spcAft>
              <a:buClr>
                <a:schemeClr val="hlink"/>
              </a:buClr>
              <a:buSzPct val="90000"/>
              <a:buFontTx/>
              <a:buChar char="•"/>
              <a:tabLst/>
            </a:pPr>
            <a:r>
              <a:rPr lang="en-US" sz="1000" kern="1200" dirty="0" smtClean="0">
                <a:solidFill>
                  <a:schemeClr val="tx1"/>
                </a:solidFill>
                <a:effectLst/>
                <a:latin typeface="Arial" charset="0"/>
                <a:ea typeface="+mn-ea"/>
                <a:cs typeface="+mn-cs"/>
              </a:rPr>
              <a:t>Must be deployed on a computer running server operating system.</a:t>
            </a:r>
            <a:endParaRPr kumimoji="0" lang="en-US" sz="1000" b="0" i="0" u="none" strike="noStrike" cap="none" normalizeH="0" baseline="0" dirty="0" smtClean="0">
              <a:ln>
                <a:noFill/>
              </a:ln>
              <a:solidFill>
                <a:schemeClr val="tx1"/>
              </a:solidFill>
              <a:effectLst/>
              <a:latin typeface="Verdana" pitchFamily="34" charset="0"/>
              <a:cs typeface="Arial" charset="0"/>
            </a:endParaRPr>
          </a:p>
          <a:p>
            <a:pPr marL="0" marR="0" indent="0" algn="l" defTabSz="914400" rtl="0" eaLnBrk="1" fontAlgn="base" latinLnBrk="0" hangingPunct="1">
              <a:lnSpc>
                <a:spcPct val="100000"/>
              </a:lnSpc>
              <a:spcBef>
                <a:spcPct val="0"/>
              </a:spcBef>
              <a:spcAft>
                <a:spcPct val="60000"/>
              </a:spcAft>
              <a:buClrTx/>
              <a:buSzTx/>
              <a:buFontTx/>
              <a:buNone/>
              <a:tabLst/>
              <a:defRPr/>
            </a:pPr>
            <a:endParaRPr lang="en-US" baseline="0" dirty="0" smtClean="0"/>
          </a:p>
          <a:p>
            <a:pPr marL="0" marR="0" indent="0" algn="l" defTabSz="914400" rtl="0" eaLnBrk="1" fontAlgn="base" latinLnBrk="0" hangingPunct="1">
              <a:lnSpc>
                <a:spcPct val="100000"/>
              </a:lnSpc>
              <a:spcBef>
                <a:spcPct val="0"/>
              </a:spcBef>
              <a:spcAft>
                <a:spcPct val="60000"/>
              </a:spcAft>
              <a:buClrTx/>
              <a:buSzTx/>
              <a:buFontTx/>
              <a:buNone/>
              <a:tabLst/>
              <a:defRPr/>
            </a:pPr>
            <a:r>
              <a:rPr lang="en-US" baseline="0" dirty="0" smtClean="0"/>
              <a:t>System Center Essentials:</a:t>
            </a:r>
          </a:p>
          <a:p>
            <a:pPr marL="115888" marR="0" lvl="0" indent="-115888" algn="l" defTabSz="914400" rtl="0" eaLnBrk="0" fontAlgn="base" latinLnBrk="0" hangingPunct="0">
              <a:lnSpc>
                <a:spcPct val="90000"/>
              </a:lnSpc>
              <a:spcBef>
                <a:spcPct val="70000"/>
              </a:spcBef>
              <a:spcAft>
                <a:spcPct val="0"/>
              </a:spcAft>
              <a:buClr>
                <a:schemeClr val="hlink"/>
              </a:buClr>
              <a:buSzPct val="90000"/>
              <a:buFontTx/>
              <a:buChar char="•"/>
              <a:tabLst/>
            </a:pPr>
            <a:r>
              <a:rPr kumimoji="0" lang="en-US" sz="1000" b="0" i="0" u="none" strike="noStrike" cap="none" normalizeH="0" baseline="0" dirty="0" smtClean="0">
                <a:ln>
                  <a:noFill/>
                </a:ln>
                <a:solidFill>
                  <a:schemeClr val="tx1"/>
                </a:solidFill>
                <a:effectLst/>
                <a:latin typeface="Verdana" pitchFamily="34" charset="0"/>
                <a:cs typeface="Arial" charset="0"/>
              </a:rPr>
              <a:t>Is limited to one server per domain.</a:t>
            </a:r>
          </a:p>
          <a:p>
            <a:pPr marL="115888" marR="0" lvl="0" indent="-115888" algn="l" defTabSz="914400" rtl="0" eaLnBrk="0" fontAlgn="base" latinLnBrk="0" hangingPunct="0">
              <a:lnSpc>
                <a:spcPct val="90000"/>
              </a:lnSpc>
              <a:spcBef>
                <a:spcPct val="70000"/>
              </a:spcBef>
              <a:spcAft>
                <a:spcPct val="0"/>
              </a:spcAft>
              <a:buClr>
                <a:schemeClr val="hlink"/>
              </a:buClr>
              <a:buSzPct val="90000"/>
              <a:buFontTx/>
              <a:buChar char="•"/>
              <a:tabLst/>
            </a:pPr>
            <a:r>
              <a:rPr kumimoji="0" lang="en-US" sz="1000" b="0" i="0" u="none" strike="noStrike" cap="none" normalizeH="0" baseline="0" dirty="0" smtClean="0">
                <a:ln>
                  <a:noFill/>
                </a:ln>
                <a:solidFill>
                  <a:schemeClr val="tx1"/>
                </a:solidFill>
                <a:effectLst/>
                <a:latin typeface="Verdana" pitchFamily="34" charset="0"/>
                <a:cs typeface="Arial" charset="0"/>
              </a:rPr>
              <a:t>Supports a maximum of 500 client operating systems and 50 server operating systems.</a:t>
            </a:r>
          </a:p>
          <a:p>
            <a:pPr marL="115888" marR="0" lvl="0" indent="-115888" algn="l" defTabSz="914400" rtl="0" eaLnBrk="0" fontAlgn="base" latinLnBrk="0" hangingPunct="0">
              <a:lnSpc>
                <a:spcPct val="90000"/>
              </a:lnSpc>
              <a:spcBef>
                <a:spcPct val="70000"/>
              </a:spcBef>
              <a:spcAft>
                <a:spcPct val="0"/>
              </a:spcAft>
              <a:buClr>
                <a:schemeClr val="hlink"/>
              </a:buClr>
              <a:buSzPct val="90000"/>
              <a:buFontTx/>
              <a:buChar char="•"/>
              <a:tabLst/>
            </a:pPr>
            <a:r>
              <a:rPr kumimoji="0" lang="en-US" sz="1000" b="0" i="0" u="none" strike="noStrike" cap="none" normalizeH="0" baseline="0" dirty="0" smtClean="0">
                <a:ln>
                  <a:noFill/>
                </a:ln>
                <a:solidFill>
                  <a:schemeClr val="tx1"/>
                </a:solidFill>
                <a:effectLst/>
                <a:latin typeface="Verdana" pitchFamily="34" charset="0"/>
                <a:cs typeface="Arial" charset="0"/>
              </a:rPr>
              <a:t>Supports updates for Microsoft operating systems, Microsoft applications, and third-party applications.</a:t>
            </a:r>
          </a:p>
          <a:p>
            <a:pPr marL="0" marR="0" indent="0" algn="l" defTabSz="914400" rtl="0" eaLnBrk="1" fontAlgn="base" latinLnBrk="0" hangingPunct="1">
              <a:lnSpc>
                <a:spcPct val="100000"/>
              </a:lnSpc>
              <a:spcBef>
                <a:spcPct val="0"/>
              </a:spcBef>
              <a:spcAft>
                <a:spcPct val="60000"/>
              </a:spcAft>
              <a:buClrTx/>
              <a:buSzTx/>
              <a:buFontTx/>
              <a:buNone/>
              <a:tabLst/>
              <a:defRPr/>
            </a:pPr>
            <a:endParaRPr lang="en-US" baseline="0" dirty="0" smtClean="0"/>
          </a:p>
          <a:p>
            <a:pPr marL="0" marR="0" indent="0" algn="l" defTabSz="914400" rtl="0" eaLnBrk="1" fontAlgn="base" latinLnBrk="0" hangingPunct="1">
              <a:lnSpc>
                <a:spcPct val="100000"/>
              </a:lnSpc>
              <a:spcBef>
                <a:spcPct val="0"/>
              </a:spcBef>
              <a:spcAft>
                <a:spcPct val="60000"/>
              </a:spcAft>
              <a:buClrTx/>
              <a:buSzTx/>
              <a:buFontTx/>
              <a:buNone/>
              <a:tabLst/>
              <a:defRPr/>
            </a:pPr>
            <a:r>
              <a:rPr lang="en-US" baseline="0" dirty="0" smtClean="0"/>
              <a:t>System Center Configuration Manager:</a:t>
            </a:r>
          </a:p>
          <a:p>
            <a:pPr marL="115888" marR="0" lvl="0" indent="-115888" algn="l" defTabSz="914400" rtl="0" eaLnBrk="0" fontAlgn="base" latinLnBrk="0" hangingPunct="0">
              <a:lnSpc>
                <a:spcPct val="90000"/>
              </a:lnSpc>
              <a:spcBef>
                <a:spcPct val="70000"/>
              </a:spcBef>
              <a:spcAft>
                <a:spcPct val="0"/>
              </a:spcAft>
              <a:buClr>
                <a:schemeClr val="hlink"/>
              </a:buClr>
              <a:buSzPct val="90000"/>
              <a:buFontTx/>
              <a:buChar char="•"/>
              <a:tabLst/>
            </a:pPr>
            <a:r>
              <a:rPr kumimoji="0" lang="en-US" sz="1000" b="0" i="0" u="none" strike="noStrike" cap="none" normalizeH="0" baseline="0" dirty="0" smtClean="0">
                <a:ln>
                  <a:noFill/>
                </a:ln>
                <a:solidFill>
                  <a:schemeClr val="tx1"/>
                </a:solidFill>
                <a:effectLst/>
                <a:latin typeface="Verdana" pitchFamily="34" charset="0"/>
                <a:cs typeface="Arial" charset="0"/>
              </a:rPr>
              <a:t>Allows multiple servers per domain.</a:t>
            </a:r>
          </a:p>
          <a:p>
            <a:pPr marL="115888" marR="0" lvl="0" indent="-115888" algn="l" defTabSz="914400" rtl="0" eaLnBrk="0" fontAlgn="base" latinLnBrk="0" hangingPunct="0">
              <a:lnSpc>
                <a:spcPct val="90000"/>
              </a:lnSpc>
              <a:spcBef>
                <a:spcPct val="70000"/>
              </a:spcBef>
              <a:spcAft>
                <a:spcPct val="0"/>
              </a:spcAft>
              <a:buClr>
                <a:schemeClr val="hlink"/>
              </a:buClr>
              <a:buSzPct val="90000"/>
              <a:buFontTx/>
              <a:buChar char="•"/>
              <a:tabLst/>
            </a:pPr>
            <a:r>
              <a:rPr kumimoji="0" lang="en-US" sz="1000" b="0" i="0" u="none" strike="noStrike" cap="none" normalizeH="0" baseline="0" dirty="0" smtClean="0">
                <a:ln>
                  <a:noFill/>
                </a:ln>
                <a:solidFill>
                  <a:schemeClr val="tx1"/>
                </a:solidFill>
                <a:effectLst/>
                <a:latin typeface="Verdana" pitchFamily="34" charset="0"/>
                <a:cs typeface="Arial" charset="0"/>
              </a:rPr>
              <a:t>Supports dynamic collections.</a:t>
            </a:r>
          </a:p>
          <a:p>
            <a:pPr marL="115888" marR="0" lvl="0" indent="-115888" algn="l" defTabSz="914400" rtl="0" eaLnBrk="0" fontAlgn="base" latinLnBrk="0" hangingPunct="0">
              <a:lnSpc>
                <a:spcPct val="90000"/>
              </a:lnSpc>
              <a:spcBef>
                <a:spcPct val="70000"/>
              </a:spcBef>
              <a:spcAft>
                <a:spcPct val="0"/>
              </a:spcAft>
              <a:buClr>
                <a:schemeClr val="hlink"/>
              </a:buClr>
              <a:buSzPct val="90000"/>
              <a:buFontTx/>
              <a:buChar char="•"/>
              <a:tabLst/>
            </a:pPr>
            <a:r>
              <a:rPr kumimoji="0" lang="en-US" sz="1000" b="0" i="0" u="none" strike="noStrike" cap="none" normalizeH="0" baseline="0" dirty="0" smtClean="0">
                <a:ln>
                  <a:noFill/>
                </a:ln>
                <a:solidFill>
                  <a:schemeClr val="tx1"/>
                </a:solidFill>
                <a:effectLst/>
                <a:latin typeface="Verdana" pitchFamily="34" charset="0"/>
                <a:cs typeface="Arial" charset="0"/>
              </a:rPr>
              <a:t>Supports update management for the Microsoft ecosystem and third-party applications.</a:t>
            </a:r>
          </a:p>
          <a:p>
            <a:pPr marL="115888" marR="0" lvl="0" indent="-115888" algn="l" defTabSz="914400" rtl="0" eaLnBrk="0" fontAlgn="base" latinLnBrk="0" hangingPunct="0">
              <a:lnSpc>
                <a:spcPct val="90000"/>
              </a:lnSpc>
              <a:spcBef>
                <a:spcPct val="70000"/>
              </a:spcBef>
              <a:spcAft>
                <a:spcPct val="0"/>
              </a:spcAft>
              <a:buClr>
                <a:schemeClr val="hlink"/>
              </a:buClr>
              <a:buSzPct val="90000"/>
              <a:buFontTx/>
              <a:buChar char="•"/>
              <a:tabLst/>
            </a:pPr>
            <a:r>
              <a:rPr kumimoji="0" lang="en-US" sz="1000" b="0" i="0" u="none" strike="noStrike" cap="none" normalizeH="0" baseline="0" dirty="0" smtClean="0">
                <a:ln>
                  <a:noFill/>
                </a:ln>
                <a:solidFill>
                  <a:schemeClr val="tx1"/>
                </a:solidFill>
                <a:effectLst/>
                <a:latin typeface="Verdana" pitchFamily="34" charset="0"/>
                <a:cs typeface="Arial" charset="0"/>
              </a:rPr>
              <a:t>Supports scheduled update deployment.</a:t>
            </a:r>
          </a:p>
          <a:p>
            <a:pPr marL="115888" marR="0" lvl="0" indent="-115888" algn="l" defTabSz="914400" rtl="0" eaLnBrk="0" fontAlgn="base" latinLnBrk="0" hangingPunct="0">
              <a:lnSpc>
                <a:spcPct val="90000"/>
              </a:lnSpc>
              <a:spcBef>
                <a:spcPct val="70000"/>
              </a:spcBef>
              <a:spcAft>
                <a:spcPct val="0"/>
              </a:spcAft>
              <a:buClr>
                <a:schemeClr val="hlink"/>
              </a:buClr>
              <a:buSzPct val="90000"/>
              <a:buFontTx/>
              <a:buChar char="•"/>
              <a:tabLst/>
            </a:pPr>
            <a:r>
              <a:rPr kumimoji="0" lang="en-US" sz="1000" b="0" i="0" u="none" strike="noStrike" cap="none" normalizeH="0" baseline="0" dirty="0" smtClean="0">
                <a:ln>
                  <a:noFill/>
                </a:ln>
                <a:solidFill>
                  <a:schemeClr val="tx1"/>
                </a:solidFill>
                <a:effectLst/>
                <a:latin typeface="Verdana" pitchFamily="34" charset="0"/>
                <a:cs typeface="Arial" charset="0"/>
              </a:rPr>
              <a:t>Supports Wake On LAN for update deployment.</a:t>
            </a:r>
          </a:p>
          <a:p>
            <a:pPr marL="115888" marR="0" lvl="0" indent="-115888" algn="l" defTabSz="914400" rtl="0" eaLnBrk="0" fontAlgn="base" latinLnBrk="0" hangingPunct="0">
              <a:lnSpc>
                <a:spcPct val="90000"/>
              </a:lnSpc>
              <a:spcBef>
                <a:spcPct val="70000"/>
              </a:spcBef>
              <a:spcAft>
                <a:spcPct val="0"/>
              </a:spcAft>
              <a:buClr>
                <a:schemeClr val="hlink"/>
              </a:buClr>
              <a:buSzPct val="90000"/>
              <a:buFontTx/>
              <a:buChar char="•"/>
              <a:tabLst/>
            </a:pPr>
            <a:r>
              <a:rPr kumimoji="0" lang="en-US" sz="1000" b="0" i="0" u="none" strike="noStrike" cap="none" normalizeH="0" baseline="0" dirty="0" smtClean="0">
                <a:ln>
                  <a:noFill/>
                </a:ln>
                <a:solidFill>
                  <a:schemeClr val="tx1"/>
                </a:solidFill>
                <a:effectLst/>
                <a:latin typeface="Verdana" pitchFamily="34" charset="0"/>
                <a:cs typeface="Arial" charset="0"/>
              </a:rPr>
              <a:t>Supports advanced reporting.</a:t>
            </a:r>
          </a:p>
          <a:p>
            <a:pPr marL="115888" marR="0" lvl="0" indent="-115888" algn="l" defTabSz="914400" rtl="0" eaLnBrk="0" fontAlgn="base" latinLnBrk="0" hangingPunct="0">
              <a:lnSpc>
                <a:spcPct val="90000"/>
              </a:lnSpc>
              <a:spcBef>
                <a:spcPct val="70000"/>
              </a:spcBef>
              <a:spcAft>
                <a:spcPct val="0"/>
              </a:spcAft>
              <a:buClr>
                <a:schemeClr val="hlink"/>
              </a:buClr>
              <a:buSzPct val="90000"/>
              <a:buFontTx/>
              <a:buChar char="•"/>
              <a:tabLst/>
            </a:pPr>
            <a:r>
              <a:rPr kumimoji="0" lang="en-US" sz="1000" b="0" i="0" u="none" strike="noStrike" cap="none" normalizeH="0" baseline="0" dirty="0" smtClean="0">
                <a:ln>
                  <a:noFill/>
                </a:ln>
                <a:solidFill>
                  <a:schemeClr val="tx1"/>
                </a:solidFill>
                <a:effectLst/>
                <a:latin typeface="Verdana" pitchFamily="34" charset="0"/>
                <a:cs typeface="Arial" charset="0"/>
              </a:rPr>
              <a:t>Supports delegated administration.</a:t>
            </a:r>
          </a:p>
          <a:p>
            <a:pPr marL="115888" marR="0" lvl="0" indent="-115888" algn="l" defTabSz="914400" rtl="0" eaLnBrk="0" fontAlgn="base" latinLnBrk="0" hangingPunct="0">
              <a:lnSpc>
                <a:spcPct val="90000"/>
              </a:lnSpc>
              <a:spcBef>
                <a:spcPct val="70000"/>
              </a:spcBef>
              <a:spcAft>
                <a:spcPct val="0"/>
              </a:spcAft>
              <a:buClr>
                <a:schemeClr val="hlink"/>
              </a:buClr>
              <a:buSzPct val="90000"/>
              <a:buFontTx/>
              <a:buChar char="•"/>
              <a:tabLst/>
            </a:pPr>
            <a:r>
              <a:rPr kumimoji="0" lang="en-US" sz="1000" b="0" i="0" u="none" strike="noStrike" cap="none" normalizeH="0" baseline="0" dirty="0" smtClean="0">
                <a:ln>
                  <a:noFill/>
                </a:ln>
                <a:solidFill>
                  <a:schemeClr val="tx1"/>
                </a:solidFill>
                <a:effectLst/>
                <a:latin typeface="Verdana" pitchFamily="34" charset="0"/>
                <a:cs typeface="Arial" charset="0"/>
              </a:rPr>
              <a:t>Supports configuration baselines.</a:t>
            </a:r>
          </a:p>
          <a:p>
            <a:pPr marL="115888" marR="0" lvl="0" indent="-115888" algn="l" defTabSz="914400" rtl="0" eaLnBrk="0" fontAlgn="base" latinLnBrk="0" hangingPunct="0">
              <a:lnSpc>
                <a:spcPct val="90000"/>
              </a:lnSpc>
              <a:spcBef>
                <a:spcPct val="70000"/>
              </a:spcBef>
              <a:spcAft>
                <a:spcPct val="0"/>
              </a:spcAft>
              <a:buClr>
                <a:schemeClr val="hlink"/>
              </a:buClr>
              <a:buSzPct val="90000"/>
              <a:tabLst/>
            </a:pPr>
            <a:r>
              <a:rPr lang="en-US" b="1" dirty="0" smtClean="0"/>
              <a:t>Additional Reading</a:t>
            </a:r>
            <a:endParaRPr lang="ga-IE" b="1" dirty="0" smtClean="0"/>
          </a:p>
          <a:p>
            <a:pPr eaLnBrk="1" hangingPunct="1"/>
            <a:r>
              <a:rPr lang="en-US" b="1" dirty="0" smtClean="0"/>
              <a:t>System Center Essentials Frequently Asked Questions</a:t>
            </a:r>
          </a:p>
          <a:p>
            <a:pPr eaLnBrk="1" hangingPunct="1"/>
            <a:r>
              <a:rPr lang="en-US" dirty="0"/>
              <a:t>http://go.microsoft.com/fwlink/?LinkID=224597</a:t>
            </a:r>
            <a:endParaRPr lang="en-US" dirty="0" smtClean="0"/>
          </a:p>
          <a:p>
            <a:pPr eaLnBrk="1" hangingPunct="1"/>
            <a:r>
              <a:rPr lang="en-US" b="1" dirty="0" smtClean="0"/>
              <a:t>About Update Management in Essentials</a:t>
            </a:r>
          </a:p>
          <a:p>
            <a:pPr eaLnBrk="1" hangingPunct="1"/>
            <a:r>
              <a:rPr lang="en-US" dirty="0"/>
              <a:t>http://go.microsoft.com/fwlink/?LinkID=224599</a:t>
            </a:r>
            <a:endParaRPr lang="en-US" dirty="0" smtClean="0"/>
          </a:p>
        </p:txBody>
      </p:sp>
      <p:sp>
        <p:nvSpPr>
          <p:cNvPr id="7" name="Rectangle 2"/>
          <p:cNvSpPr>
            <a:spLocks noGrp="1" noChangeArrowheads="1"/>
          </p:cNvSpPr>
          <p:nvPr>
            <p:ph type="hdr" sz="quarter"/>
          </p:nvPr>
        </p:nvSpPr>
        <p:spPr>
          <a:xfrm>
            <a:off x="0" y="238125"/>
            <a:ext cx="3038475" cy="347663"/>
          </a:xfrm>
        </p:spPr>
        <p:txBody>
          <a:bodyPr/>
          <a:lstStyle/>
          <a:p>
            <a:pPr>
              <a:defRPr/>
            </a:pPr>
            <a:r>
              <a:rPr lang="en-US" dirty="0"/>
              <a:t>Module </a:t>
            </a:r>
            <a:r>
              <a:rPr lang="en-US" dirty="0" smtClean="0"/>
              <a:t>11: </a:t>
            </a:r>
            <a:r>
              <a:rPr lang="en-US" dirty="0"/>
              <a:t>Planning Update Deployment</a:t>
            </a:r>
          </a:p>
        </p:txBody>
      </p:sp>
      <p:sp>
        <p:nvSpPr>
          <p:cNvPr id="8" name="Rectangle 3"/>
          <p:cNvSpPr>
            <a:spLocks noGrp="1" noChangeArrowheads="1"/>
          </p:cNvSpPr>
          <p:nvPr>
            <p:ph type="dt" sz="quarter" idx="1"/>
          </p:nvPr>
        </p:nvSpPr>
        <p:spPr>
          <a:xfrm>
            <a:off x="0" y="0"/>
            <a:ext cx="3038475" cy="222250"/>
          </a:xfrm>
        </p:spPr>
        <p:txBody>
          <a:bodyPr/>
          <a:lstStyle/>
          <a:p>
            <a:pPr>
              <a:defRPr/>
            </a:pPr>
            <a:r>
              <a:rPr lang="en-US" dirty="0" smtClean="0"/>
              <a:t>Course 6433A</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14325" y="2133600"/>
            <a:ext cx="6286500" cy="6894513"/>
          </a:xfrm>
        </p:spPr>
        <p:txBody>
          <a:bodyPr/>
          <a:lstStyle/>
          <a:p>
            <a:r>
              <a:rPr lang="en-US" sz="1000" b="0" kern="1200" dirty="0" smtClean="0">
                <a:solidFill>
                  <a:schemeClr val="tx1"/>
                </a:solidFill>
                <a:effectLst/>
                <a:latin typeface="Arial" charset="0"/>
                <a:ea typeface="+mn-ea"/>
                <a:cs typeface="+mn-cs"/>
              </a:rPr>
              <a:t>Consider the following scenarios, and then discuss your answers to the questions with the class. Use the discussion as an opportunity to fill in any gaps in the students’ knowledge.</a:t>
            </a:r>
          </a:p>
          <a:p>
            <a:r>
              <a:rPr lang="en-US" sz="1000" b="1" kern="1200" dirty="0" smtClean="0">
                <a:solidFill>
                  <a:schemeClr val="tx1"/>
                </a:solidFill>
                <a:effectLst/>
                <a:latin typeface="Arial" charset="0"/>
                <a:ea typeface="+mn-ea"/>
                <a:cs typeface="+mn-cs"/>
              </a:rPr>
              <a:t>Scenario:</a:t>
            </a:r>
            <a:r>
              <a:rPr lang="en-US" sz="1000" b="0" kern="1200" baseline="0" dirty="0" smtClean="0">
                <a:solidFill>
                  <a:schemeClr val="tx1"/>
                </a:solidFill>
                <a:effectLst/>
                <a:latin typeface="Arial" charset="0"/>
                <a:ea typeface="+mn-ea"/>
                <a:cs typeface="+mn-cs"/>
              </a:rPr>
              <a:t> Your organization has 400 client computers running Windows XP and Windows 7. There are 25 servers deployed, running a mixture of Windows Server 2003 and Windows Server 2008 R2. All computers are hosted at a single site. Client computers have locally installed copies of Microsoft Office 2010 and a mixture of third-party applications. </a:t>
            </a:r>
            <a:endParaRPr lang="en-GB" sz="1000" kern="1200" dirty="0" smtClean="0">
              <a:solidFill>
                <a:schemeClr val="tx1"/>
              </a:solidFill>
              <a:effectLst/>
              <a:latin typeface="Arial" charset="0"/>
              <a:ea typeface="+mn-ea"/>
              <a:cs typeface="+mn-cs"/>
            </a:endParaRPr>
          </a:p>
          <a:p>
            <a:pPr marL="0" marR="0" indent="0" algn="l" defTabSz="914400" rtl="0" eaLnBrk="0" fontAlgn="base" latinLnBrk="0" hangingPunct="0">
              <a:lnSpc>
                <a:spcPct val="100000"/>
              </a:lnSpc>
              <a:spcBef>
                <a:spcPct val="0"/>
              </a:spcBef>
              <a:spcAft>
                <a:spcPct val="60000"/>
              </a:spcAft>
              <a:buClrTx/>
              <a:buSzTx/>
              <a:buFontTx/>
              <a:buNone/>
              <a:tabLst/>
              <a:defRPr/>
            </a:pPr>
            <a:r>
              <a:rPr lang="en-US" sz="1000" b="1" kern="1200" dirty="0" smtClean="0">
                <a:solidFill>
                  <a:schemeClr val="tx1"/>
                </a:solidFill>
                <a:effectLst/>
                <a:latin typeface="Arial" charset="0"/>
                <a:ea typeface="+mn-ea"/>
                <a:cs typeface="+mn-cs"/>
              </a:rPr>
              <a:t>Question:</a:t>
            </a:r>
            <a:r>
              <a:rPr lang="en-US" sz="1000" b="0" kern="1200" baseline="0" dirty="0" smtClean="0">
                <a:solidFill>
                  <a:schemeClr val="tx1"/>
                </a:solidFill>
                <a:effectLst/>
                <a:latin typeface="Arial" charset="0"/>
                <a:ea typeface="+mn-ea"/>
                <a:cs typeface="+mn-cs"/>
              </a:rPr>
              <a:t> Which update management solution would be most appropriate for this organization?</a:t>
            </a:r>
            <a:endParaRPr lang="en-GB" sz="1000" kern="1200" dirty="0" smtClean="0">
              <a:solidFill>
                <a:schemeClr val="tx1"/>
              </a:solidFill>
              <a:effectLst/>
              <a:latin typeface="Arial" charset="0"/>
              <a:ea typeface="+mn-ea"/>
              <a:cs typeface="+mn-cs"/>
            </a:endParaRPr>
          </a:p>
          <a:p>
            <a:r>
              <a:rPr lang="en-US" sz="1000" b="1" kern="1200" dirty="0" smtClean="0">
                <a:solidFill>
                  <a:schemeClr val="tx1"/>
                </a:solidFill>
                <a:effectLst/>
                <a:latin typeface="Arial" charset="0"/>
                <a:ea typeface="+mn-ea"/>
                <a:cs typeface="+mn-cs"/>
              </a:rPr>
              <a:t>Answer:</a:t>
            </a:r>
            <a:r>
              <a:rPr lang="en-US" sz="1000" b="0" kern="1200" baseline="0" dirty="0" smtClean="0">
                <a:solidFill>
                  <a:schemeClr val="tx1"/>
                </a:solidFill>
                <a:effectLst/>
                <a:latin typeface="Arial" charset="0"/>
                <a:ea typeface="+mn-ea"/>
                <a:cs typeface="+mn-cs"/>
              </a:rPr>
              <a:t> With less than 400 client computers, 25 servers, and a need to deploy both Microsoft and third-party updates, you will need to deploy either System Center Essentials or System Center Configuration Manager, with System Center Essentials being cheaper to license in most scenarios and less complex to deploy. Discuss which factors might push the decision in favor of System Center Essentials or System Center Configuration Manager.</a:t>
            </a:r>
            <a:r>
              <a:rPr lang="en-US" sz="1000" kern="1200" dirty="0" smtClean="0">
                <a:solidFill>
                  <a:schemeClr val="tx1"/>
                </a:solidFill>
                <a:effectLst/>
                <a:latin typeface="Arial" charset="0"/>
                <a:ea typeface="+mn-ea"/>
                <a:cs typeface="+mn-cs"/>
              </a:rPr>
              <a:t> </a:t>
            </a:r>
            <a:endParaRPr lang="en-GB" sz="1000" kern="1200" dirty="0" smtClean="0">
              <a:solidFill>
                <a:schemeClr val="tx1"/>
              </a:solidFill>
              <a:effectLst/>
              <a:latin typeface="Arial" charset="0"/>
              <a:ea typeface="+mn-ea"/>
              <a:cs typeface="+mn-cs"/>
            </a:endParaRPr>
          </a:p>
          <a:p>
            <a:r>
              <a:rPr lang="en-US" sz="1000" b="1" kern="1200" dirty="0" smtClean="0">
                <a:solidFill>
                  <a:schemeClr val="tx1"/>
                </a:solidFill>
                <a:effectLst/>
                <a:latin typeface="Arial" charset="0"/>
                <a:ea typeface="+mn-ea"/>
                <a:cs typeface="+mn-cs"/>
              </a:rPr>
              <a:t>Scenario:</a:t>
            </a:r>
            <a:r>
              <a:rPr lang="en-US" sz="1000" b="0" kern="1200" baseline="0" dirty="0" smtClean="0">
                <a:solidFill>
                  <a:schemeClr val="tx1"/>
                </a:solidFill>
                <a:effectLst/>
                <a:latin typeface="Arial" charset="0"/>
                <a:ea typeface="+mn-ea"/>
                <a:cs typeface="+mn-cs"/>
              </a:rPr>
              <a:t> Your organization has 1000 computers running Windows 7 and Windows Server 2008 R2. All Windows 7 computers have Microsoft Office 2010 installed. Computers are spread across three different sites. Only the head office site has an IT team. There are servers running Windows Server 2008 R2 at each branch office site and at the head office site. There are no third-party applications deployed on client computers at your organization because everything that cannot be accomplished through deployed Microsoft applications is accomplished through third-party applications hosted in the Cloud.</a:t>
            </a:r>
            <a:endParaRPr lang="en-GB" sz="1000" kern="1200" dirty="0" smtClean="0">
              <a:solidFill>
                <a:schemeClr val="tx1"/>
              </a:solidFill>
              <a:effectLst/>
              <a:latin typeface="Arial" charset="0"/>
              <a:ea typeface="+mn-ea"/>
              <a:cs typeface="+mn-cs"/>
            </a:endParaRPr>
          </a:p>
          <a:p>
            <a:r>
              <a:rPr lang="en-US" sz="1000" b="1" kern="1200" dirty="0" smtClean="0">
                <a:solidFill>
                  <a:schemeClr val="tx1"/>
                </a:solidFill>
                <a:effectLst/>
                <a:latin typeface="Arial" charset="0"/>
                <a:ea typeface="+mn-ea"/>
                <a:cs typeface="+mn-cs"/>
              </a:rPr>
              <a:t>Question:</a:t>
            </a:r>
            <a:r>
              <a:rPr lang="en-US" sz="1000" b="0" kern="1200" baseline="0" dirty="0" smtClean="0">
                <a:solidFill>
                  <a:schemeClr val="tx1"/>
                </a:solidFill>
                <a:effectLst/>
                <a:latin typeface="Arial" charset="0"/>
                <a:ea typeface="+mn-ea"/>
                <a:cs typeface="+mn-cs"/>
              </a:rPr>
              <a:t> Which update management solution would be most appropriate for this organization and how should that update management solution be deployed?</a:t>
            </a:r>
            <a:endParaRPr lang="en-GB" sz="1000" kern="1200" dirty="0" smtClean="0">
              <a:solidFill>
                <a:schemeClr val="tx1"/>
              </a:solidFill>
              <a:effectLst/>
              <a:latin typeface="Arial" charset="0"/>
              <a:ea typeface="+mn-ea"/>
              <a:cs typeface="+mn-cs"/>
            </a:endParaRPr>
          </a:p>
          <a:p>
            <a:r>
              <a:rPr lang="en-US" sz="1000" b="1" kern="1200" dirty="0" smtClean="0">
                <a:solidFill>
                  <a:schemeClr val="tx1"/>
                </a:solidFill>
                <a:effectLst/>
                <a:latin typeface="Arial" charset="0"/>
                <a:ea typeface="+mn-ea"/>
                <a:cs typeface="+mn-cs"/>
              </a:rPr>
              <a:t>Answer:</a:t>
            </a:r>
            <a:r>
              <a:rPr lang="en-US" sz="1000" b="0" kern="1200" baseline="0" dirty="0" smtClean="0">
                <a:solidFill>
                  <a:schemeClr val="tx1"/>
                </a:solidFill>
                <a:effectLst/>
                <a:latin typeface="Arial" charset="0"/>
                <a:ea typeface="+mn-ea"/>
                <a:cs typeface="+mn-cs"/>
              </a:rPr>
              <a:t> Answers may vary, but the key points are that without any deployed third-party applications, you should consider deploying WSUS unless other features of System Center Essentials or System Center Configuration manager are necessary.</a:t>
            </a:r>
            <a:endParaRPr lang="en-GB" sz="1000" kern="1200" dirty="0" smtClean="0">
              <a:solidFill>
                <a:schemeClr val="tx1"/>
              </a:solidFill>
              <a:effectLst/>
              <a:latin typeface="Arial" charset="0"/>
              <a:ea typeface="+mn-ea"/>
              <a:cs typeface="+mn-cs"/>
            </a:endParaRPr>
          </a:p>
          <a:p>
            <a:r>
              <a:rPr lang="en-US" sz="1000" b="1" kern="1200" dirty="0" smtClean="0">
                <a:solidFill>
                  <a:schemeClr val="tx1"/>
                </a:solidFill>
                <a:effectLst/>
                <a:latin typeface="Arial" charset="0"/>
                <a:ea typeface="+mn-ea"/>
                <a:cs typeface="+mn-cs"/>
              </a:rPr>
              <a:t>Scenario:</a:t>
            </a:r>
            <a:r>
              <a:rPr lang="en-US" sz="1000" b="0" kern="1200" baseline="0" dirty="0" smtClean="0">
                <a:solidFill>
                  <a:schemeClr val="tx1"/>
                </a:solidFill>
                <a:effectLst/>
                <a:latin typeface="Arial" charset="0"/>
                <a:ea typeface="+mn-ea"/>
                <a:cs typeface="+mn-cs"/>
              </a:rPr>
              <a:t> Your organization has 5000 client computers running a mixture of Windows XP, Windows Vista, and Windows 7 over five sites. Your organization also has 100 servers running a mixture of Windows Server 2003, Windows Server 2008, and Windows Server 2008 R2. Client computers and servers are running a mixture of Microsoft and third-party applications. You want to be able to schedule the deployment of updates to operating systems and all applications used within your organization. You want to leverage Wake On LAN functionality for sites that support it.</a:t>
            </a:r>
            <a:endParaRPr lang="en-GB" sz="1000" kern="1200" dirty="0" smtClean="0">
              <a:solidFill>
                <a:schemeClr val="tx1"/>
              </a:solidFill>
              <a:effectLst/>
              <a:latin typeface="Arial" charset="0"/>
              <a:ea typeface="+mn-ea"/>
              <a:cs typeface="+mn-cs"/>
            </a:endParaRPr>
          </a:p>
          <a:p>
            <a:r>
              <a:rPr lang="en-US" sz="1000" b="1" kern="1200" dirty="0" smtClean="0">
                <a:solidFill>
                  <a:schemeClr val="tx1"/>
                </a:solidFill>
                <a:effectLst/>
                <a:latin typeface="Arial" charset="0"/>
                <a:ea typeface="+mn-ea"/>
                <a:cs typeface="+mn-cs"/>
              </a:rPr>
              <a:t>Question:</a:t>
            </a:r>
            <a:r>
              <a:rPr lang="en-US" sz="1000" b="0" kern="1200" baseline="0" dirty="0" smtClean="0">
                <a:solidFill>
                  <a:schemeClr val="tx1"/>
                </a:solidFill>
                <a:effectLst/>
                <a:latin typeface="Arial" charset="0"/>
                <a:ea typeface="+mn-ea"/>
                <a:cs typeface="+mn-cs"/>
              </a:rPr>
              <a:t> Which update management solution would be most appropriate for this organization and how should that update management solution be deployed?</a:t>
            </a:r>
            <a:endParaRPr lang="en-GB" sz="1000" kern="1200" dirty="0" smtClean="0">
              <a:solidFill>
                <a:schemeClr val="tx1"/>
              </a:solidFill>
              <a:effectLst/>
              <a:latin typeface="Arial" charset="0"/>
              <a:ea typeface="+mn-ea"/>
              <a:cs typeface="+mn-cs"/>
            </a:endParaRPr>
          </a:p>
          <a:p>
            <a:r>
              <a:rPr lang="en-US" sz="1000" b="1" kern="1200" dirty="0" smtClean="0">
                <a:solidFill>
                  <a:schemeClr val="tx1"/>
                </a:solidFill>
                <a:effectLst/>
                <a:latin typeface="Arial" charset="0"/>
                <a:ea typeface="+mn-ea"/>
                <a:cs typeface="+mn-cs"/>
              </a:rPr>
              <a:t>Answer:</a:t>
            </a:r>
            <a:r>
              <a:rPr lang="en-US" sz="1000" b="0" kern="1200" baseline="0" dirty="0" smtClean="0">
                <a:solidFill>
                  <a:schemeClr val="tx1"/>
                </a:solidFill>
                <a:effectLst/>
                <a:latin typeface="Arial" charset="0"/>
                <a:ea typeface="+mn-ea"/>
                <a:cs typeface="+mn-cs"/>
              </a:rPr>
              <a:t> Only System Center Configuration Manager supports Wake On LAN functionality, scheduled update deployment, and deployment of updates for third-party applications. You can place System Center Configuration Manager deployment points at each site in your organization to make the deployment of updates more efficient.</a:t>
            </a:r>
            <a:endParaRPr lang="en-GB" sz="1000" kern="1200" dirty="0" smtClean="0">
              <a:solidFill>
                <a:schemeClr val="tx1"/>
              </a:solidFill>
              <a:effectLst/>
              <a:latin typeface="Arial" charset="0"/>
              <a:ea typeface="+mn-ea"/>
              <a:cs typeface="+mn-cs"/>
            </a:endParaRPr>
          </a:p>
          <a:p>
            <a:endParaRPr lang="en-US" sz="1000" b="1" kern="1200" dirty="0" smtClean="0">
              <a:solidFill>
                <a:schemeClr val="tx1"/>
              </a:solidFill>
              <a:effectLst/>
              <a:latin typeface="Arial" charset="0"/>
              <a:ea typeface="+mn-ea"/>
              <a:cs typeface="+mn-cs"/>
            </a:endParaRPr>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22</a:t>
            </a:fld>
            <a:endParaRPr lang="en-US"/>
          </a:p>
        </p:txBody>
      </p:sp>
      <p:sp>
        <p:nvSpPr>
          <p:cNvPr id="7" name="Rectangle 2"/>
          <p:cNvSpPr>
            <a:spLocks noGrp="1" noChangeArrowheads="1"/>
          </p:cNvSpPr>
          <p:nvPr>
            <p:ph type="hdr" sz="quarter"/>
          </p:nvPr>
        </p:nvSpPr>
        <p:spPr>
          <a:xfrm>
            <a:off x="0" y="238125"/>
            <a:ext cx="3038475" cy="347663"/>
          </a:xfrm>
        </p:spPr>
        <p:txBody>
          <a:bodyPr/>
          <a:lstStyle/>
          <a:p>
            <a:pPr>
              <a:defRPr/>
            </a:pPr>
            <a:r>
              <a:rPr lang="en-US" dirty="0"/>
              <a:t>Module </a:t>
            </a:r>
            <a:r>
              <a:rPr lang="en-US" dirty="0" smtClean="0"/>
              <a:t>11: </a:t>
            </a:r>
            <a:r>
              <a:rPr lang="en-US" dirty="0"/>
              <a:t>Planning Update Deployment</a:t>
            </a:r>
          </a:p>
        </p:txBody>
      </p:sp>
      <p:sp>
        <p:nvSpPr>
          <p:cNvPr id="8" name="Rectangle 3"/>
          <p:cNvSpPr>
            <a:spLocks noGrp="1" noChangeArrowheads="1"/>
          </p:cNvSpPr>
          <p:nvPr>
            <p:ph type="dt" sz="quarter" idx="1"/>
          </p:nvPr>
        </p:nvSpPr>
        <p:spPr>
          <a:xfrm>
            <a:off x="0" y="0"/>
            <a:ext cx="3038475" cy="222250"/>
          </a:xfrm>
        </p:spPr>
        <p:txBody>
          <a:bodyPr/>
          <a:lstStyle/>
          <a:p>
            <a:pPr>
              <a:defRPr/>
            </a:pPr>
            <a:r>
              <a:rPr lang="en-US" dirty="0" smtClean="0"/>
              <a:t>Course 6433A</a:t>
            </a:r>
          </a:p>
        </p:txBody>
      </p:sp>
    </p:spTree>
    <p:extLst>
      <p:ext uri="{BB962C8B-B14F-4D97-AF65-F5344CB8AC3E}">
        <p14:creationId xmlns:p14="http://schemas.microsoft.com/office/powerpoint/2010/main" val="398229557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0" name="Rectangle 7"/>
          <p:cNvSpPr>
            <a:spLocks noGrp="1" noChangeArrowheads="1"/>
          </p:cNvSpPr>
          <p:nvPr>
            <p:ph type="sldNum" sz="quarter" idx="5"/>
          </p:nvPr>
        </p:nvSpPr>
        <p:spPr/>
        <p:txBody>
          <a:bodyPr/>
          <a:lstStyle/>
          <a:p>
            <a:pPr>
              <a:defRPr/>
            </a:pPr>
            <a:fld id="{7A6C0C32-33B8-4170-9221-448B81B1BED0}" type="slidenum">
              <a:rPr lang="en-US" smtClean="0"/>
              <a:pPr>
                <a:defRPr/>
              </a:pPr>
              <a:t>23</a:t>
            </a:fld>
            <a:endParaRPr lang="en-US" smtClean="0"/>
          </a:p>
        </p:txBody>
      </p:sp>
      <p:sp>
        <p:nvSpPr>
          <p:cNvPr id="27653" name="Rectangle 2"/>
          <p:cNvSpPr>
            <a:spLocks noGrp="1" noRot="1" noChangeAspect="1" noChangeArrowheads="1" noTextEdit="1"/>
          </p:cNvSpPr>
          <p:nvPr>
            <p:ph type="sldImg"/>
          </p:nvPr>
        </p:nvSpPr>
        <p:spPr>
          <a:xfrm>
            <a:off x="4373563" y="85725"/>
            <a:ext cx="2528887" cy="1897063"/>
          </a:xfrm>
          <a:ln/>
        </p:spPr>
      </p:sp>
      <p:sp>
        <p:nvSpPr>
          <p:cNvPr id="27654" name="Rectangle 855042"/>
          <p:cNvSpPr>
            <a:spLocks noGrp="1" noChangeArrowheads="1"/>
          </p:cNvSpPr>
          <p:nvPr>
            <p:ph type="body" idx="1"/>
          </p:nvPr>
        </p:nvSpPr>
        <p:spPr>
          <a:xfrm>
            <a:off x="361950" y="2266950"/>
            <a:ext cx="6286500" cy="4678363"/>
          </a:xfrm>
          <a:noFill/>
          <a:ln/>
        </p:spPr>
        <p:txBody>
          <a:bodyPr/>
          <a:lstStyle/>
          <a:p>
            <a:pPr eaLnBrk="1" hangingPunct="1"/>
            <a:r>
              <a:rPr lang="en-US" dirty="0" smtClean="0"/>
              <a:t>Lab objectives:</a:t>
            </a:r>
          </a:p>
          <a:p>
            <a:pPr marL="171450" indent="-171450" eaLnBrk="1" hangingPunct="1">
              <a:buFont typeface="Arial" pitchFamily="34" charset="0"/>
              <a:buChar char="•"/>
            </a:pPr>
            <a:r>
              <a:rPr lang="en-US" dirty="0" smtClean="0"/>
              <a:t>Analyze a WSUS deployment plan for an existing organization.</a:t>
            </a:r>
          </a:p>
          <a:p>
            <a:pPr marL="171450" indent="-171450" eaLnBrk="1" hangingPunct="1">
              <a:buFont typeface="Arial" pitchFamily="34" charset="0"/>
              <a:buChar char="•"/>
            </a:pPr>
            <a:r>
              <a:rPr lang="en-US" dirty="0" smtClean="0"/>
              <a:t>Deploy a replica WSUS server in an organization with an existing</a:t>
            </a:r>
            <a:r>
              <a:rPr lang="en-US" baseline="0" dirty="0" smtClean="0"/>
              <a:t> WSUS deployment.</a:t>
            </a:r>
          </a:p>
          <a:p>
            <a:pPr marL="171450" indent="-171450" eaLnBrk="1" hangingPunct="1">
              <a:buFont typeface="Arial" pitchFamily="34" charset="0"/>
              <a:buChar char="•"/>
            </a:pPr>
            <a:r>
              <a:rPr lang="en-US" baseline="0" dirty="0" smtClean="0"/>
              <a:t>Deploy BranchCache and BITS to support WSUS.</a:t>
            </a:r>
            <a:endParaRPr lang="en-US" dirty="0" smtClean="0"/>
          </a:p>
          <a:p>
            <a:pPr eaLnBrk="1" hangingPunct="1"/>
            <a:endParaRPr lang="en-US" dirty="0" smtClean="0"/>
          </a:p>
          <a:p>
            <a:pPr eaLnBrk="1" hangingPunct="1"/>
            <a:r>
              <a:rPr lang="en-US" b="1" dirty="0" smtClean="0"/>
              <a:t>Exercise 1</a:t>
            </a:r>
          </a:p>
          <a:p>
            <a:pPr eaLnBrk="1" hangingPunct="1"/>
            <a:r>
              <a:rPr lang="en-US" dirty="0" smtClean="0"/>
              <a:t>In this exercise, students</a:t>
            </a:r>
            <a:r>
              <a:rPr lang="en-US" baseline="0" dirty="0" smtClean="0"/>
              <a:t> will analyze an existing organization and suggest a WSUS deployment based on organizational needs and constraints</a:t>
            </a:r>
          </a:p>
          <a:p>
            <a:pPr eaLnBrk="1" hangingPunct="1"/>
            <a:r>
              <a:rPr lang="en-US" dirty="0" smtClean="0"/>
              <a:t>Exercise 1: Requires NYC-DC1, NYC-CL1</a:t>
            </a:r>
          </a:p>
          <a:p>
            <a:pPr eaLnBrk="1" hangingPunct="1"/>
            <a:r>
              <a:rPr lang="en-US" b="1" dirty="0" smtClean="0"/>
              <a:t>Exercise 2</a:t>
            </a:r>
          </a:p>
          <a:p>
            <a:pPr eaLnBrk="1" hangingPunct="1"/>
            <a:r>
              <a:rPr lang="en-US" dirty="0" smtClean="0"/>
              <a:t>In this exercise, students</a:t>
            </a:r>
            <a:r>
              <a:rPr lang="en-US" baseline="0" dirty="0" smtClean="0"/>
              <a:t> will configure and test a replica WSUS server.</a:t>
            </a:r>
          </a:p>
          <a:p>
            <a:pPr marL="0" marR="0" indent="0" algn="l" defTabSz="914400" rtl="0" eaLnBrk="1" fontAlgn="base" latinLnBrk="0" hangingPunct="1">
              <a:lnSpc>
                <a:spcPct val="100000"/>
              </a:lnSpc>
              <a:spcBef>
                <a:spcPct val="0"/>
              </a:spcBef>
              <a:spcAft>
                <a:spcPct val="60000"/>
              </a:spcAft>
              <a:buClrTx/>
              <a:buSzTx/>
              <a:buFontTx/>
              <a:buNone/>
              <a:tabLst/>
              <a:defRPr/>
            </a:pPr>
            <a:r>
              <a:rPr lang="en-US" dirty="0" smtClean="0"/>
              <a:t>Exercise 2: Requires that NYC-DC1, NYC-RTR, NYC-SVR1, NYC-SVR2</a:t>
            </a:r>
          </a:p>
          <a:p>
            <a:pPr eaLnBrk="1" hangingPunct="1"/>
            <a:r>
              <a:rPr lang="en-US" b="1" baseline="0" dirty="0" smtClean="0"/>
              <a:t>Exercise 3</a:t>
            </a:r>
          </a:p>
          <a:p>
            <a:pPr eaLnBrk="1" hangingPunct="1"/>
            <a:r>
              <a:rPr lang="en-US" baseline="0" dirty="0" smtClean="0"/>
              <a:t>In this exercise, students will configure a WSUS server and Group Policy to support both BranchCache and BITS.</a:t>
            </a:r>
            <a:endParaRPr lang="en-US" dirty="0" smtClean="0"/>
          </a:p>
          <a:p>
            <a:pPr marL="0" marR="0" indent="0" algn="l" defTabSz="914400" rtl="0" eaLnBrk="1" fontAlgn="base" latinLnBrk="0" hangingPunct="1">
              <a:lnSpc>
                <a:spcPct val="100000"/>
              </a:lnSpc>
              <a:spcBef>
                <a:spcPct val="0"/>
              </a:spcBef>
              <a:spcAft>
                <a:spcPct val="60000"/>
              </a:spcAft>
              <a:buClrTx/>
              <a:buSzTx/>
              <a:buFontTx/>
              <a:buNone/>
              <a:tabLst/>
              <a:defRPr/>
            </a:pPr>
            <a:r>
              <a:rPr lang="en-US" dirty="0" smtClean="0"/>
              <a:t>Exercise 3: Requires NYC-DC1, NYC-RTR, NYC-SVR1, NYC-CL2</a:t>
            </a:r>
          </a:p>
          <a:p>
            <a:pPr eaLnBrk="1" hangingPunct="1"/>
            <a:endParaRPr lang="en-US" dirty="0" smtClean="0">
              <a:solidFill>
                <a:srgbClr val="FF0000"/>
              </a:solidFill>
            </a:endParaRPr>
          </a:p>
          <a:p>
            <a:pPr eaLnBrk="1" hangingPunct="1"/>
            <a:r>
              <a:rPr lang="en-US" b="1" dirty="0" smtClean="0"/>
              <a:t>Note:</a:t>
            </a:r>
            <a:r>
              <a:rPr lang="en-US" dirty="0" smtClean="0"/>
              <a:t>  The lab exercise answer keys are provided on the Course Companion CD. To access the answer key, click the link located at the end of the relevant lab exercise page.</a:t>
            </a:r>
          </a:p>
          <a:p>
            <a:pPr eaLnBrk="1" hangingPunct="1"/>
            <a:endParaRPr lang="en-US" dirty="0" smtClean="0"/>
          </a:p>
          <a:p>
            <a:pPr eaLnBrk="1" hangingPunct="1"/>
            <a:endParaRPr lang="en-US" dirty="0" smtClean="0"/>
          </a:p>
        </p:txBody>
      </p:sp>
      <p:sp>
        <p:nvSpPr>
          <p:cNvPr id="7" name="Rectangle 2"/>
          <p:cNvSpPr>
            <a:spLocks noGrp="1" noChangeArrowheads="1"/>
          </p:cNvSpPr>
          <p:nvPr>
            <p:ph type="hdr" sz="quarter"/>
          </p:nvPr>
        </p:nvSpPr>
        <p:spPr>
          <a:xfrm>
            <a:off x="0" y="238125"/>
            <a:ext cx="3038475" cy="347663"/>
          </a:xfrm>
        </p:spPr>
        <p:txBody>
          <a:bodyPr/>
          <a:lstStyle/>
          <a:p>
            <a:pPr>
              <a:defRPr/>
            </a:pPr>
            <a:r>
              <a:rPr lang="en-US" dirty="0"/>
              <a:t>Module </a:t>
            </a:r>
            <a:r>
              <a:rPr lang="en-US" dirty="0" smtClean="0"/>
              <a:t>11: </a:t>
            </a:r>
            <a:r>
              <a:rPr lang="en-US" dirty="0"/>
              <a:t>Planning Update Deployment</a:t>
            </a:r>
          </a:p>
        </p:txBody>
      </p:sp>
      <p:sp>
        <p:nvSpPr>
          <p:cNvPr id="8" name="Rectangle 3"/>
          <p:cNvSpPr>
            <a:spLocks noGrp="1" noChangeArrowheads="1"/>
          </p:cNvSpPr>
          <p:nvPr>
            <p:ph type="dt" sz="quarter" idx="1"/>
          </p:nvPr>
        </p:nvSpPr>
        <p:spPr>
          <a:xfrm>
            <a:off x="0" y="0"/>
            <a:ext cx="3038475" cy="222250"/>
          </a:xfrm>
        </p:spPr>
        <p:txBody>
          <a:bodyPr/>
          <a:lstStyle/>
          <a:p>
            <a:pPr>
              <a:defRPr/>
            </a:pPr>
            <a:r>
              <a:rPr lang="en-US" dirty="0" smtClean="0"/>
              <a:t>Course 6433A</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4" name="Rectangle 7"/>
          <p:cNvSpPr>
            <a:spLocks noGrp="1" noChangeArrowheads="1"/>
          </p:cNvSpPr>
          <p:nvPr>
            <p:ph type="sldNum" sz="quarter" idx="5"/>
          </p:nvPr>
        </p:nvSpPr>
        <p:spPr/>
        <p:txBody>
          <a:bodyPr/>
          <a:lstStyle/>
          <a:p>
            <a:pPr>
              <a:defRPr/>
            </a:pPr>
            <a:fld id="{6EC82D03-7CD6-46E4-9A3B-7556520CB249}" type="slidenum">
              <a:rPr lang="en-US" smtClean="0"/>
              <a:pPr>
                <a:defRPr/>
              </a:pPr>
              <a:t>24</a:t>
            </a:fld>
            <a:endParaRPr lang="en-US" smtClean="0"/>
          </a:p>
        </p:txBody>
      </p:sp>
      <p:sp>
        <p:nvSpPr>
          <p:cNvPr id="28677" name="Rectangle 2"/>
          <p:cNvSpPr>
            <a:spLocks noGrp="1" noRot="1" noChangeAspect="1" noChangeArrowheads="1" noTextEdit="1"/>
          </p:cNvSpPr>
          <p:nvPr>
            <p:ph type="sldImg"/>
          </p:nvPr>
        </p:nvSpPr>
        <p:spPr>
          <a:xfrm>
            <a:off x="4333875" y="84138"/>
            <a:ext cx="2573338" cy="1930400"/>
          </a:xfrm>
          <a:ln/>
        </p:spPr>
      </p:sp>
      <p:sp>
        <p:nvSpPr>
          <p:cNvPr id="28678" name="Rectangle 4"/>
          <p:cNvSpPr>
            <a:spLocks noGrp="1" noChangeArrowheads="1"/>
          </p:cNvSpPr>
          <p:nvPr>
            <p:ph type="body" idx="1"/>
          </p:nvPr>
        </p:nvSpPr>
        <p:spPr>
          <a:xfrm>
            <a:off x="314325" y="2268538"/>
            <a:ext cx="6286500" cy="6759575"/>
          </a:xfrm>
          <a:noFill/>
          <a:ln/>
        </p:spPr>
        <p:txBody>
          <a:bodyPr/>
          <a:lstStyle/>
          <a:p>
            <a:pPr eaLnBrk="1" hangingPunct="1"/>
            <a:r>
              <a:rPr lang="en-US" dirty="0" smtClean="0"/>
              <a:t>Questions and Answers</a:t>
            </a:r>
          </a:p>
          <a:p>
            <a:pPr eaLnBrk="1" hangingPunct="1"/>
            <a:endParaRPr lang="en-US" dirty="0" smtClean="0"/>
          </a:p>
          <a:p>
            <a:pPr eaLnBrk="1" hangingPunct="1"/>
            <a:r>
              <a:rPr lang="en-US" dirty="0" smtClean="0"/>
              <a:t>Question: What</a:t>
            </a:r>
            <a:r>
              <a:rPr lang="en-US" baseline="0" dirty="0" smtClean="0"/>
              <a:t> is the difference between a replica WSUS server and an autonomous WSUS server?</a:t>
            </a:r>
          </a:p>
          <a:p>
            <a:pPr eaLnBrk="1" hangingPunct="1"/>
            <a:endParaRPr lang="en-US" baseline="0" dirty="0" smtClean="0"/>
          </a:p>
          <a:p>
            <a:pPr eaLnBrk="1" hangingPunct="1"/>
            <a:r>
              <a:rPr lang="en-US" baseline="0" dirty="0" smtClean="0"/>
              <a:t>Answer: A replica WSUS server inherits all settings from the upstream server. An autonomous server is managed independently of other WSUS servers in the organization.</a:t>
            </a:r>
          </a:p>
          <a:p>
            <a:pPr eaLnBrk="1" hangingPunct="1"/>
            <a:endParaRPr lang="en-US" baseline="0" dirty="0" smtClean="0"/>
          </a:p>
          <a:p>
            <a:pPr eaLnBrk="1" hangingPunct="1"/>
            <a:r>
              <a:rPr lang="en-US" baseline="0" dirty="0" smtClean="0"/>
              <a:t>Question: What is the advantage of creating computer groups</a:t>
            </a:r>
          </a:p>
          <a:p>
            <a:pPr eaLnBrk="1" hangingPunct="1"/>
            <a:endParaRPr lang="en-US" baseline="0" dirty="0" smtClean="0"/>
          </a:p>
          <a:p>
            <a:pPr eaLnBrk="1" hangingPunct="1"/>
            <a:r>
              <a:rPr lang="en-US" baseline="0" dirty="0" smtClean="0"/>
              <a:t>Answer: Computer groups allow you to differentiate update approvals across groups of computers.</a:t>
            </a:r>
            <a:endParaRPr lang="en-US" dirty="0" smtClean="0"/>
          </a:p>
        </p:txBody>
      </p:sp>
      <p:sp>
        <p:nvSpPr>
          <p:cNvPr id="7" name="Rectangle 2"/>
          <p:cNvSpPr>
            <a:spLocks noGrp="1" noChangeArrowheads="1"/>
          </p:cNvSpPr>
          <p:nvPr>
            <p:ph type="hdr" sz="quarter"/>
          </p:nvPr>
        </p:nvSpPr>
        <p:spPr>
          <a:xfrm>
            <a:off x="0" y="238125"/>
            <a:ext cx="3038475" cy="347663"/>
          </a:xfrm>
        </p:spPr>
        <p:txBody>
          <a:bodyPr/>
          <a:lstStyle/>
          <a:p>
            <a:pPr>
              <a:defRPr/>
            </a:pPr>
            <a:r>
              <a:rPr lang="en-US" dirty="0"/>
              <a:t>Module </a:t>
            </a:r>
            <a:r>
              <a:rPr lang="en-US" dirty="0" smtClean="0"/>
              <a:t>11: </a:t>
            </a:r>
            <a:r>
              <a:rPr lang="en-US" dirty="0"/>
              <a:t>Planning Update Deployment</a:t>
            </a:r>
          </a:p>
        </p:txBody>
      </p:sp>
      <p:sp>
        <p:nvSpPr>
          <p:cNvPr id="8" name="Rectangle 3"/>
          <p:cNvSpPr>
            <a:spLocks noGrp="1" noChangeArrowheads="1"/>
          </p:cNvSpPr>
          <p:nvPr>
            <p:ph type="dt" sz="quarter" idx="1"/>
          </p:nvPr>
        </p:nvSpPr>
        <p:spPr>
          <a:xfrm>
            <a:off x="0" y="0"/>
            <a:ext cx="3038475" cy="222250"/>
          </a:xfrm>
        </p:spPr>
        <p:txBody>
          <a:bodyPr/>
          <a:lstStyle/>
          <a:p>
            <a:pPr>
              <a:defRPr/>
            </a:pPr>
            <a:r>
              <a:rPr lang="en-US" dirty="0" smtClean="0"/>
              <a:t>Course 6433A</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0" name="Rectangle 7"/>
          <p:cNvSpPr>
            <a:spLocks noGrp="1" noChangeArrowheads="1"/>
          </p:cNvSpPr>
          <p:nvPr>
            <p:ph type="sldNum" sz="quarter" idx="5"/>
          </p:nvPr>
        </p:nvSpPr>
        <p:spPr/>
        <p:txBody>
          <a:bodyPr/>
          <a:lstStyle/>
          <a:p>
            <a:pPr>
              <a:defRPr/>
            </a:pPr>
            <a:fld id="{C32A0491-C27A-4143-86E5-4142681B0DED}" type="slidenum">
              <a:rPr lang="en-US" smtClean="0"/>
              <a:pPr>
                <a:defRPr/>
              </a:pPr>
              <a:t>25</a:t>
            </a:fld>
            <a:endParaRPr lang="en-US" smtClean="0"/>
          </a:p>
        </p:txBody>
      </p:sp>
      <p:sp>
        <p:nvSpPr>
          <p:cNvPr id="32773" name="Rectangle 2"/>
          <p:cNvSpPr>
            <a:spLocks noGrp="1" noRot="1" noChangeAspect="1" noChangeArrowheads="1" noTextEdit="1"/>
          </p:cNvSpPr>
          <p:nvPr>
            <p:ph type="sldImg"/>
          </p:nvPr>
        </p:nvSpPr>
        <p:spPr>
          <a:xfrm>
            <a:off x="4416425" y="76200"/>
            <a:ext cx="2466975" cy="1849438"/>
          </a:xfrm>
          <a:ln/>
        </p:spPr>
      </p:sp>
      <p:sp>
        <p:nvSpPr>
          <p:cNvPr id="32774" name="Rectangle 4"/>
          <p:cNvSpPr>
            <a:spLocks noGrp="1" noChangeArrowheads="1"/>
          </p:cNvSpPr>
          <p:nvPr>
            <p:ph type="body" idx="1"/>
          </p:nvPr>
        </p:nvSpPr>
        <p:spPr>
          <a:xfrm>
            <a:off x="314325" y="2128838"/>
            <a:ext cx="6286500" cy="6659562"/>
          </a:xfrm>
          <a:noFill/>
          <a:ln/>
        </p:spPr>
        <p:txBody>
          <a:bodyPr/>
          <a:lstStyle/>
          <a:p>
            <a:pPr eaLnBrk="1" hangingPunct="1"/>
            <a:r>
              <a:rPr lang="en-US" altLang="ko-KR" b="1" dirty="0" smtClean="0">
                <a:ea typeface="굴림" pitchFamily="34" charset="-127"/>
              </a:rPr>
              <a:t>Review Questions and Answers</a:t>
            </a:r>
          </a:p>
          <a:p>
            <a:pPr eaLnBrk="1" hangingPunct="1"/>
            <a:endParaRPr lang="en-US" altLang="ko-KR" b="1" dirty="0" smtClean="0">
              <a:ea typeface="굴림" pitchFamily="34" charset="-127"/>
            </a:endParaRPr>
          </a:p>
          <a:p>
            <a:pPr algn="l" eaLnBrk="1" hangingPunct="1"/>
            <a:r>
              <a:rPr lang="en-US" altLang="ko-KR" b="0" dirty="0" smtClean="0">
                <a:ea typeface="굴림" pitchFamily="34" charset="-127"/>
              </a:rPr>
              <a:t>1. </a:t>
            </a:r>
            <a:r>
              <a:rPr lang="en-US" altLang="ko-KR" dirty="0" smtClean="0">
                <a:ea typeface="굴림" pitchFamily="34" charset="-127"/>
              </a:rPr>
              <a:t>What are the risks</a:t>
            </a:r>
            <a:r>
              <a:rPr lang="en-US" altLang="ko-KR" baseline="0" dirty="0" smtClean="0">
                <a:ea typeface="굴림" pitchFamily="34" charset="-127"/>
              </a:rPr>
              <a:t> involved in using automatic approval rules?</a:t>
            </a:r>
          </a:p>
          <a:p>
            <a:pPr marL="0" indent="0" algn="l" eaLnBrk="1" hangingPunct="1">
              <a:buNone/>
            </a:pPr>
            <a:endParaRPr lang="en-US" altLang="ko-KR" baseline="0" dirty="0" smtClean="0">
              <a:ea typeface="굴림" pitchFamily="34" charset="-127"/>
            </a:endParaRPr>
          </a:p>
          <a:p>
            <a:pPr marL="0" indent="0" algn="l" eaLnBrk="1" hangingPunct="1">
              <a:buNone/>
            </a:pPr>
            <a:r>
              <a:rPr lang="en-US" altLang="ko-KR" b="1" baseline="0" dirty="0" smtClean="0">
                <a:ea typeface="굴림" pitchFamily="34" charset="-127"/>
              </a:rPr>
              <a:t>Answer:</a:t>
            </a:r>
            <a:r>
              <a:rPr lang="en-US" altLang="ko-KR" baseline="0" dirty="0" smtClean="0">
                <a:ea typeface="굴림" pitchFamily="34" charset="-127"/>
              </a:rPr>
              <a:t> The main risk in using automatic approval rules is that you will automatically approve an update that conflicts with software used in your environment.</a:t>
            </a:r>
          </a:p>
          <a:p>
            <a:pPr marL="0" indent="0" algn="l" eaLnBrk="1" hangingPunct="1">
              <a:buNone/>
            </a:pPr>
            <a:endParaRPr lang="en-US" altLang="ko-KR" baseline="0" dirty="0" smtClean="0">
              <a:ea typeface="굴림" pitchFamily="34" charset="-127"/>
            </a:endParaRPr>
          </a:p>
          <a:p>
            <a:pPr marL="0" indent="0" algn="l" eaLnBrk="1" hangingPunct="1">
              <a:buNone/>
            </a:pPr>
            <a:r>
              <a:rPr lang="en-US" altLang="ko-KR" baseline="0" dirty="0" smtClean="0">
                <a:ea typeface="굴림" pitchFamily="34" charset="-127"/>
              </a:rPr>
              <a:t>2. In what situations is it better to plan to use an upstream server as the source of a WSUS server’s update files than using Microsoft Update?</a:t>
            </a:r>
          </a:p>
          <a:p>
            <a:pPr marL="0" indent="0" algn="l" eaLnBrk="1" hangingPunct="1">
              <a:buFontTx/>
              <a:buNone/>
            </a:pPr>
            <a:endParaRPr lang="en-US" altLang="ko-KR" dirty="0" smtClean="0">
              <a:ea typeface="굴림" pitchFamily="34" charset="-127"/>
            </a:endParaRPr>
          </a:p>
          <a:p>
            <a:pPr marL="0" indent="0" algn="l" eaLnBrk="1" hangingPunct="1">
              <a:buFontTx/>
              <a:buNone/>
            </a:pPr>
            <a:r>
              <a:rPr lang="en-US" altLang="ko-KR" b="1" dirty="0" smtClean="0">
                <a:ea typeface="굴림" pitchFamily="34" charset="-127"/>
              </a:rPr>
              <a:t>Answer:</a:t>
            </a:r>
            <a:r>
              <a:rPr lang="en-US" altLang="ko-KR" dirty="0" smtClean="0">
                <a:ea typeface="굴림" pitchFamily="34" charset="-127"/>
              </a:rPr>
              <a:t> When you’ve got a</a:t>
            </a:r>
            <a:r>
              <a:rPr lang="en-US" altLang="ko-KR" baseline="0" dirty="0" smtClean="0">
                <a:ea typeface="굴림" pitchFamily="34" charset="-127"/>
              </a:rPr>
              <a:t> good connection to the upstream server and it makes more sense to source those updates over a link rather than to pull them directly over the Internet. </a:t>
            </a:r>
            <a:endParaRPr lang="en-US" altLang="ko-KR" dirty="0" smtClean="0">
              <a:ea typeface="굴림" pitchFamily="34" charset="-127"/>
            </a:endParaRPr>
          </a:p>
          <a:p>
            <a:pPr marL="0" indent="0" algn="l" eaLnBrk="1" hangingPunct="1">
              <a:buFontTx/>
              <a:buNone/>
            </a:pPr>
            <a:endParaRPr lang="en-US" altLang="ko-KR" dirty="0" smtClean="0">
              <a:ea typeface="굴림" pitchFamily="34" charset="-127"/>
            </a:endParaRPr>
          </a:p>
          <a:p>
            <a:pPr marL="0" indent="0" algn="l" eaLnBrk="1" hangingPunct="1">
              <a:buFontTx/>
              <a:buNone/>
            </a:pPr>
            <a:r>
              <a:rPr lang="en-US" altLang="ko-KR" dirty="0" smtClean="0">
                <a:ea typeface="굴림" pitchFamily="34" charset="-127"/>
              </a:rPr>
              <a:t>3. Under</a:t>
            </a:r>
            <a:r>
              <a:rPr lang="en-US" altLang="ko-KR" baseline="0" dirty="0" smtClean="0">
                <a:ea typeface="굴림" pitchFamily="34" charset="-127"/>
              </a:rPr>
              <a:t> which circumstances are you able to use BranchCache to mitigate the need for deploying a branch office WSUS server?</a:t>
            </a:r>
          </a:p>
          <a:p>
            <a:pPr marL="0" indent="0" algn="l" eaLnBrk="1" hangingPunct="1">
              <a:buFontTx/>
              <a:buNone/>
            </a:pPr>
            <a:endParaRPr lang="en-US" altLang="ko-KR" baseline="0" dirty="0" smtClean="0">
              <a:ea typeface="굴림" pitchFamily="34" charset="-127"/>
            </a:endParaRPr>
          </a:p>
          <a:p>
            <a:pPr marL="0" indent="0" algn="l" eaLnBrk="1" hangingPunct="1">
              <a:buFontTx/>
              <a:buNone/>
            </a:pPr>
            <a:r>
              <a:rPr lang="en-US" altLang="ko-KR" b="1" baseline="0" dirty="0" smtClean="0">
                <a:ea typeface="굴림" pitchFamily="34" charset="-127"/>
              </a:rPr>
              <a:t>Answer:</a:t>
            </a:r>
            <a:r>
              <a:rPr lang="en-US" altLang="ko-KR" baseline="0" dirty="0" smtClean="0">
                <a:ea typeface="굴림" pitchFamily="34" charset="-127"/>
              </a:rPr>
              <a:t> You can use BranchCache when all branch office computers are running the Windows 7 Enterprise or Windows 7 Ultimate editions. You can also use Hosted-Cache mode if there is a server on the </a:t>
            </a:r>
            <a:endParaRPr lang="en-US" altLang="ko-KR" dirty="0" smtClean="0">
              <a:ea typeface="굴림" pitchFamily="34" charset="-127"/>
            </a:endParaRPr>
          </a:p>
          <a:p>
            <a:pPr marL="0" indent="0" algn="l" eaLnBrk="1" hangingPunct="1">
              <a:buFontTx/>
              <a:buNone/>
            </a:pPr>
            <a:endParaRPr lang="en-US" altLang="ko-KR" dirty="0" smtClean="0">
              <a:ea typeface="굴림" pitchFamily="34" charset="-127"/>
            </a:endParaRPr>
          </a:p>
          <a:p>
            <a:pPr marL="0" indent="0" algn="l" eaLnBrk="1" hangingPunct="1">
              <a:buFontTx/>
              <a:buNone/>
            </a:pPr>
            <a:r>
              <a:rPr lang="en-US" altLang="ko-KR" dirty="0" smtClean="0">
                <a:ea typeface="굴림" pitchFamily="34" charset="-127"/>
              </a:rPr>
              <a:t>4. Which</a:t>
            </a:r>
            <a:r>
              <a:rPr lang="en-US" altLang="ko-KR" baseline="0" dirty="0" smtClean="0">
                <a:ea typeface="굴림" pitchFamily="34" charset="-127"/>
              </a:rPr>
              <a:t> types of computers should you include in a test group?</a:t>
            </a:r>
          </a:p>
          <a:p>
            <a:pPr marL="0" indent="0" algn="l" eaLnBrk="1" hangingPunct="1">
              <a:buFontTx/>
              <a:buNone/>
            </a:pPr>
            <a:endParaRPr lang="en-US" altLang="ko-KR" baseline="0" dirty="0" smtClean="0">
              <a:ea typeface="굴림" pitchFamily="34" charset="-127"/>
            </a:endParaRPr>
          </a:p>
          <a:p>
            <a:pPr marL="0" indent="0" algn="l" eaLnBrk="1" hangingPunct="1">
              <a:buFontTx/>
              <a:buNone/>
            </a:pPr>
            <a:r>
              <a:rPr lang="en-US" altLang="ko-KR" b="1" baseline="0" dirty="0" smtClean="0">
                <a:ea typeface="굴림" pitchFamily="34" charset="-127"/>
              </a:rPr>
              <a:t>Answer:</a:t>
            </a:r>
            <a:r>
              <a:rPr lang="en-US" altLang="ko-KR" baseline="0" dirty="0" smtClean="0">
                <a:ea typeface="굴림" pitchFamily="34" charset="-127"/>
              </a:rPr>
              <a:t> You should include computers that reflect common configurations. It is better to use a test group that has live computers as you are more likely to find conflicts if the computers are being used for everyday tasks than just if an administrator spends half an hour ensuring that no obvious e</a:t>
            </a:r>
            <a:endParaRPr lang="en-US" altLang="ko-KR" dirty="0" smtClean="0">
              <a:ea typeface="굴림" pitchFamily="34" charset="-127"/>
            </a:endParaRPr>
          </a:p>
          <a:p>
            <a:pPr marL="228600" indent="-228600" algn="l" eaLnBrk="1" hangingPunct="1">
              <a:buFontTx/>
              <a:buAutoNum type="arabicPeriod" startAt="4"/>
            </a:pPr>
            <a:endParaRPr lang="en-US" altLang="ko-KR" dirty="0" smtClean="0">
              <a:ea typeface="굴림" pitchFamily="34" charset="-127"/>
            </a:endParaRPr>
          </a:p>
        </p:txBody>
      </p:sp>
      <p:sp>
        <p:nvSpPr>
          <p:cNvPr id="7" name="Rectangle 2"/>
          <p:cNvSpPr>
            <a:spLocks noGrp="1" noChangeArrowheads="1"/>
          </p:cNvSpPr>
          <p:nvPr>
            <p:ph type="hdr" sz="quarter"/>
          </p:nvPr>
        </p:nvSpPr>
        <p:spPr>
          <a:xfrm>
            <a:off x="0" y="238125"/>
            <a:ext cx="3038475" cy="347663"/>
          </a:xfrm>
        </p:spPr>
        <p:txBody>
          <a:bodyPr/>
          <a:lstStyle/>
          <a:p>
            <a:pPr>
              <a:defRPr/>
            </a:pPr>
            <a:r>
              <a:rPr lang="en-US" dirty="0"/>
              <a:t>Module </a:t>
            </a:r>
            <a:r>
              <a:rPr lang="en-US" dirty="0" smtClean="0"/>
              <a:t>11: </a:t>
            </a:r>
            <a:r>
              <a:rPr lang="en-US" dirty="0"/>
              <a:t>Planning Update Deployment</a:t>
            </a:r>
          </a:p>
        </p:txBody>
      </p:sp>
      <p:sp>
        <p:nvSpPr>
          <p:cNvPr id="8" name="Rectangle 3"/>
          <p:cNvSpPr>
            <a:spLocks noGrp="1" noChangeArrowheads="1"/>
          </p:cNvSpPr>
          <p:nvPr>
            <p:ph type="dt" sz="quarter" idx="1"/>
          </p:nvPr>
        </p:nvSpPr>
        <p:spPr>
          <a:xfrm>
            <a:off x="0" y="0"/>
            <a:ext cx="3038475" cy="222250"/>
          </a:xfrm>
        </p:spPr>
        <p:txBody>
          <a:bodyPr/>
          <a:lstStyle/>
          <a:p>
            <a:pPr>
              <a:defRPr/>
            </a:pPr>
            <a:r>
              <a:rPr lang="en-US" dirty="0" smtClean="0"/>
              <a:t>Course 6433A</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hdr" sz="quarter"/>
          </p:nvPr>
        </p:nvSpPr>
        <p:spPr/>
        <p:txBody>
          <a:bodyPr/>
          <a:lstStyle/>
          <a:p>
            <a:pPr>
              <a:defRPr/>
            </a:pPr>
            <a:r>
              <a:rPr lang="en-US" dirty="0"/>
              <a:t>Module </a:t>
            </a:r>
            <a:r>
              <a:rPr lang="en-US" dirty="0" smtClean="0"/>
              <a:t>11: </a:t>
            </a:r>
            <a:r>
              <a:rPr lang="en-US" dirty="0"/>
              <a:t>Planning Update Deployment</a:t>
            </a:r>
          </a:p>
        </p:txBody>
      </p:sp>
      <p:sp>
        <p:nvSpPr>
          <p:cNvPr id="23555" name="Rectangle 3"/>
          <p:cNvSpPr>
            <a:spLocks noGrp="1" noChangeArrowheads="1"/>
          </p:cNvSpPr>
          <p:nvPr>
            <p:ph type="dt" sz="quarter" idx="1"/>
          </p:nvPr>
        </p:nvSpPr>
        <p:spPr/>
        <p:txBody>
          <a:bodyPr/>
          <a:lstStyle/>
          <a:p>
            <a:pPr>
              <a:defRPr/>
            </a:pPr>
            <a:r>
              <a:rPr lang="en-US" dirty="0" smtClean="0"/>
              <a:t>Course 6433A</a:t>
            </a:r>
          </a:p>
        </p:txBody>
      </p:sp>
      <p:sp>
        <p:nvSpPr>
          <p:cNvPr id="23556" name="Rectangle 7"/>
          <p:cNvSpPr>
            <a:spLocks noGrp="1" noChangeArrowheads="1"/>
          </p:cNvSpPr>
          <p:nvPr>
            <p:ph type="sldNum" sz="quarter" idx="5"/>
          </p:nvPr>
        </p:nvSpPr>
        <p:spPr/>
        <p:txBody>
          <a:bodyPr/>
          <a:lstStyle/>
          <a:p>
            <a:pPr>
              <a:defRPr/>
            </a:pPr>
            <a:fld id="{7B3204F0-5513-4735-91E3-DA16E8EB1949}" type="slidenum">
              <a:rPr lang="en-US" smtClean="0"/>
              <a:pPr>
                <a:defRPr/>
              </a:pPr>
              <a:t>3</a:t>
            </a:fld>
            <a:endParaRPr lang="en-US" smtClean="0"/>
          </a:p>
        </p:txBody>
      </p:sp>
      <p:sp>
        <p:nvSpPr>
          <p:cNvPr id="21509" name="Rectangle 2"/>
          <p:cNvSpPr>
            <a:spLocks noGrp="1" noRot="1" noChangeAspect="1" noChangeArrowheads="1" noTextEdit="1"/>
          </p:cNvSpPr>
          <p:nvPr>
            <p:ph type="sldImg"/>
          </p:nvPr>
        </p:nvSpPr>
        <p:spPr>
          <a:ln/>
        </p:spPr>
      </p:sp>
      <p:sp>
        <p:nvSpPr>
          <p:cNvPr id="21510" name="Rectangle 3"/>
          <p:cNvSpPr>
            <a:spLocks noGrp="1" noChangeArrowheads="1"/>
          </p:cNvSpPr>
          <p:nvPr>
            <p:ph type="body" idx="1"/>
          </p:nvPr>
        </p:nvSpPr>
        <p:spPr>
          <a:xfrm>
            <a:off x="314325" y="2255838"/>
            <a:ext cx="6286500" cy="6772275"/>
          </a:xfrm>
          <a:noFill/>
          <a:ln/>
        </p:spPr>
        <p:txBody>
          <a:bodyPr/>
          <a:lstStyle/>
          <a:p>
            <a:pPr eaLnBrk="1" hangingPunct="1"/>
            <a:r>
              <a:rPr lang="en-US" dirty="0" smtClean="0"/>
              <a:t>After completing this lesson, students will be able to:</a:t>
            </a:r>
          </a:p>
          <a:p>
            <a:pPr eaLnBrk="1" hangingPunct="1"/>
            <a:endParaRPr lang="en-US" dirty="0" smtClean="0"/>
          </a:p>
          <a:p>
            <a:pPr marL="171450" indent="-171450" eaLnBrk="1" hangingPunct="1">
              <a:buFont typeface="Arial" pitchFamily="34" charset="0"/>
              <a:buChar char="•"/>
            </a:pPr>
            <a:r>
              <a:rPr lang="en-US" dirty="0" smtClean="0"/>
              <a:t>Plan a</a:t>
            </a:r>
            <a:r>
              <a:rPr lang="en-US" baseline="0" dirty="0" smtClean="0"/>
              <a:t> WSUS topology appropriate for a particular organization.</a:t>
            </a:r>
          </a:p>
          <a:p>
            <a:pPr marL="171450" indent="-171450" eaLnBrk="1" hangingPunct="1">
              <a:buFont typeface="Arial" pitchFamily="34" charset="0"/>
              <a:buChar char="•"/>
            </a:pPr>
            <a:r>
              <a:rPr lang="en-US" baseline="0" dirty="0" smtClean="0"/>
              <a:t>Deploy WSUS on computers running Windows Server 2008 R2.</a:t>
            </a:r>
          </a:p>
          <a:p>
            <a:pPr marL="171450" indent="-171450" eaLnBrk="1" hangingPunct="1">
              <a:buFont typeface="Arial" pitchFamily="34" charset="0"/>
              <a:buChar char="•"/>
            </a:pPr>
            <a:r>
              <a:rPr lang="en-US" baseline="0" dirty="0" smtClean="0"/>
              <a:t>Configure WSUS replicas.</a:t>
            </a:r>
          </a:p>
          <a:p>
            <a:pPr marL="171450" indent="-171450" eaLnBrk="1" hangingPunct="1">
              <a:buFont typeface="Arial" pitchFamily="34" charset="0"/>
              <a:buChar char="•"/>
            </a:pPr>
            <a:r>
              <a:rPr lang="en-US" baseline="0" dirty="0" smtClean="0"/>
              <a:t>Plan for the deployment of WSUS on non-connected networks.</a:t>
            </a:r>
          </a:p>
          <a:p>
            <a:pPr marL="171450" indent="-171450" eaLnBrk="1" hangingPunct="1">
              <a:buFont typeface="Arial" pitchFamily="34" charset="0"/>
              <a:buChar char="•"/>
            </a:pPr>
            <a:r>
              <a:rPr lang="en-US" baseline="0" dirty="0" smtClean="0"/>
              <a:t>Optimize WSUS through automatic approval rules and computer groups.</a:t>
            </a:r>
          </a:p>
          <a:p>
            <a:pPr marL="171450" indent="-171450" eaLnBrk="1" hangingPunct="1">
              <a:buFont typeface="Arial" pitchFamily="34" charset="0"/>
              <a:buChar char="•"/>
            </a:pPr>
            <a:r>
              <a:rPr lang="en-US" baseline="0" dirty="0" smtClean="0"/>
              <a:t>Plan an appropriate WSUS reporting strategy.</a:t>
            </a:r>
            <a:endParaRPr lang="en-US" dirty="0" smtClean="0"/>
          </a:p>
          <a:p>
            <a:pPr eaLnBrk="1" hangingPunct="1"/>
            <a:endParaRPr 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14325" y="2116667"/>
            <a:ext cx="6286500" cy="6911446"/>
          </a:xfrm>
        </p:spPr>
        <p:txBody>
          <a:bodyPr/>
          <a:lstStyle/>
          <a:p>
            <a:pPr eaLnBrk="1" hangingPunct="1"/>
            <a:r>
              <a:rPr lang="en-US" b="1" dirty="0" smtClean="0"/>
              <a:t>Key Message:</a:t>
            </a:r>
            <a:r>
              <a:rPr lang="en-US" dirty="0" smtClean="0"/>
              <a:t> Planning</a:t>
            </a:r>
            <a:r>
              <a:rPr lang="en-US" baseline="0" dirty="0" smtClean="0"/>
              <a:t> an appropriate WSUS topology will minimize costs by reducing the amount of data that needs to be downloaded from the Microsoft Update servers on the Internet. It will also reduce the amount of administrator intervention required to successfully deploy updates. </a:t>
            </a:r>
          </a:p>
          <a:p>
            <a:pPr eaLnBrk="1" hangingPunct="1"/>
            <a:endParaRPr lang="en-US" baseline="0" dirty="0" smtClean="0"/>
          </a:p>
          <a:p>
            <a:pPr eaLnBrk="1" hangingPunct="1"/>
            <a:r>
              <a:rPr lang="en-US" baseline="0" dirty="0" smtClean="0"/>
              <a:t>An excellent WSUS deployment meets the following goals:</a:t>
            </a:r>
          </a:p>
          <a:p>
            <a:pPr marL="171450" indent="-171450" eaLnBrk="1" hangingPunct="1">
              <a:buFont typeface="Arial" pitchFamily="34" charset="0"/>
              <a:buChar char="•"/>
            </a:pPr>
            <a:r>
              <a:rPr lang="en-US" baseline="0" dirty="0" smtClean="0"/>
              <a:t>It reduces the amount of data that needs to be downloaded from the Internet by storing and deploying updates from a server on the local network.</a:t>
            </a:r>
          </a:p>
          <a:p>
            <a:pPr marL="171450" indent="-171450" eaLnBrk="1" hangingPunct="1">
              <a:buFont typeface="Arial" pitchFamily="34" charset="0"/>
              <a:buChar char="•"/>
            </a:pPr>
            <a:r>
              <a:rPr lang="en-US" baseline="0" dirty="0" smtClean="0"/>
              <a:t>It reduces intranet and wide area network (WAN) bandwidth congestion by using technologies such as </a:t>
            </a:r>
            <a:r>
              <a:rPr lang="en-IN" sz="1000" b="0" kern="1200" dirty="0" smtClean="0">
                <a:solidFill>
                  <a:schemeClr val="tx1"/>
                </a:solidFill>
                <a:effectLst/>
                <a:latin typeface="Arial" charset="0"/>
                <a:ea typeface="+mn-ea"/>
                <a:cs typeface="+mn-cs"/>
              </a:rPr>
              <a:t>Background Intelligent Transfer Service (</a:t>
            </a:r>
            <a:r>
              <a:rPr lang="en-US" baseline="0" dirty="0" smtClean="0"/>
              <a:t>BITS). Rather than the same update being transferred across the network for each client, update traffic can be shared across clients on network segments.</a:t>
            </a:r>
          </a:p>
          <a:p>
            <a:pPr marL="171450" indent="-171450" eaLnBrk="1" hangingPunct="1">
              <a:buFont typeface="Arial" pitchFamily="34" charset="0"/>
              <a:buChar char="•"/>
            </a:pPr>
            <a:r>
              <a:rPr lang="en-US" baseline="0" dirty="0" smtClean="0"/>
              <a:t>Through the use of automatic approval rules and computer groups, administrators can streamline the update approval process. </a:t>
            </a:r>
          </a:p>
          <a:p>
            <a:pPr marL="171450" indent="-171450" eaLnBrk="1" hangingPunct="1">
              <a:buFont typeface="Arial" pitchFamily="34" charset="0"/>
              <a:buChar char="•"/>
            </a:pPr>
            <a:r>
              <a:rPr lang="en-US" baseline="0" dirty="0" smtClean="0"/>
              <a:t>The ability to choose between autonomous and replica mode means that it is possible for WSUS servers to be managed either centrally or locally.</a:t>
            </a:r>
          </a:p>
          <a:p>
            <a:pPr eaLnBrk="1" hangingPunct="1"/>
            <a:endParaRPr lang="en-US" baseline="0" dirty="0" smtClean="0"/>
          </a:p>
          <a:p>
            <a:pPr marL="0" marR="0" indent="0" algn="l" defTabSz="914400" rtl="0" eaLnBrk="1" fontAlgn="base" latinLnBrk="0" hangingPunct="1">
              <a:lnSpc>
                <a:spcPct val="100000"/>
              </a:lnSpc>
              <a:spcBef>
                <a:spcPct val="0"/>
              </a:spcBef>
              <a:spcAft>
                <a:spcPct val="60000"/>
              </a:spcAft>
              <a:buClrTx/>
              <a:buSzTx/>
              <a:buFontTx/>
              <a:buNone/>
              <a:tabLst/>
              <a:defRPr/>
            </a:pPr>
            <a:r>
              <a:rPr lang="en-US" b="1" dirty="0" smtClean="0"/>
              <a:t>Additional Reading</a:t>
            </a:r>
          </a:p>
          <a:p>
            <a:pPr marL="0" marR="0" indent="0" algn="l" defTabSz="914400" rtl="0" eaLnBrk="1" fontAlgn="base" latinLnBrk="0" hangingPunct="1">
              <a:lnSpc>
                <a:spcPct val="100000"/>
              </a:lnSpc>
              <a:spcBef>
                <a:spcPct val="0"/>
              </a:spcBef>
              <a:spcAft>
                <a:spcPct val="60000"/>
              </a:spcAft>
              <a:buClrTx/>
              <a:buSzTx/>
              <a:buFontTx/>
              <a:buNone/>
              <a:tabLst/>
              <a:defRPr/>
            </a:pPr>
            <a:r>
              <a:rPr lang="en-US" b="0" dirty="0" smtClean="0"/>
              <a:t>Design the WSUS 3.0 SP2 Deployment</a:t>
            </a:r>
            <a:endParaRPr lang="ga-IE" b="0" dirty="0" smtClean="0"/>
          </a:p>
          <a:p>
            <a:r>
              <a:rPr lang="en-GB" dirty="0"/>
              <a:t>http://go.microsoft.com/fwlink/?LinkID=224581</a:t>
            </a:r>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4</a:t>
            </a:fld>
            <a:endParaRPr lang="en-US"/>
          </a:p>
        </p:txBody>
      </p:sp>
      <p:sp>
        <p:nvSpPr>
          <p:cNvPr id="5" name="Header Placeholder 4"/>
          <p:cNvSpPr>
            <a:spLocks noGrp="1"/>
          </p:cNvSpPr>
          <p:nvPr>
            <p:ph type="hdr" sz="quarter" idx="11"/>
          </p:nvPr>
        </p:nvSpPr>
        <p:spPr/>
        <p:txBody>
          <a:bodyPr/>
          <a:lstStyle/>
          <a:p>
            <a:pPr>
              <a:defRPr/>
            </a:pPr>
            <a:r>
              <a:rPr lang="en-US" dirty="0"/>
              <a:t>Module </a:t>
            </a:r>
            <a:r>
              <a:rPr lang="en-US" dirty="0" smtClean="0"/>
              <a:t>11: </a:t>
            </a:r>
            <a:r>
              <a:rPr lang="en-US" dirty="0"/>
              <a:t>Planning Update Deployment</a:t>
            </a:r>
          </a:p>
          <a:p>
            <a:endParaRPr lang="en-US" dirty="0" smtClean="0"/>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42771991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1" dirty="0" smtClean="0"/>
          </a:p>
          <a:p>
            <a:endParaRPr lang="en-GB" b="1" dirty="0"/>
          </a:p>
          <a:p>
            <a:endParaRPr lang="en-GB" b="1" dirty="0" smtClean="0"/>
          </a:p>
          <a:p>
            <a:endParaRPr lang="en-GB" b="1" dirty="0"/>
          </a:p>
          <a:p>
            <a:endParaRPr lang="en-GB" b="1" dirty="0" smtClean="0"/>
          </a:p>
          <a:p>
            <a:endParaRPr lang="en-GB" b="1" dirty="0"/>
          </a:p>
          <a:p>
            <a:r>
              <a:rPr lang="en-GB" b="1" dirty="0" smtClean="0"/>
              <a:t>Key message:</a:t>
            </a:r>
            <a:r>
              <a:rPr lang="en-GB" dirty="0" smtClean="0"/>
              <a:t> Although WSUS is available as a role that can be added by using the Add Role Wizard, you still need to prepare the server for the deployment of WSUS. When you complete the deployment of WSUS you need to run the WSUS 3.0</a:t>
            </a:r>
            <a:r>
              <a:rPr lang="en-GB" baseline="0" dirty="0" smtClean="0"/>
              <a:t> SP2 installation wizard.</a:t>
            </a:r>
            <a:endParaRPr lang="en-GB" dirty="0" smtClean="0"/>
          </a:p>
          <a:p>
            <a:endParaRPr lang="en-GB" dirty="0" smtClean="0"/>
          </a:p>
          <a:p>
            <a:r>
              <a:rPr lang="en-GB" b="1" dirty="0" smtClean="0"/>
              <a:t>Network Settings</a:t>
            </a:r>
          </a:p>
          <a:p>
            <a:r>
              <a:rPr lang="en-GB" dirty="0" smtClean="0"/>
              <a:t>Ensure that the proxy settings are configured for the WSUS server if Internet</a:t>
            </a:r>
            <a:r>
              <a:rPr lang="en-GB" baseline="0" dirty="0" smtClean="0"/>
              <a:t> access is mediated through a proxy server. This can be done through the Connections tab of the Internet Options item in Control Panel.</a:t>
            </a:r>
            <a:endParaRPr lang="en-GB" dirty="0" smtClean="0"/>
          </a:p>
          <a:p>
            <a:endParaRPr lang="en-GB" dirty="0" smtClean="0"/>
          </a:p>
          <a:p>
            <a:r>
              <a:rPr lang="en-GB" b="1" dirty="0" smtClean="0"/>
              <a:t>Required Software</a:t>
            </a:r>
          </a:p>
          <a:p>
            <a:pPr marL="171450" indent="-171450">
              <a:buFont typeface="Arial" pitchFamily="34" charset="0"/>
              <a:buChar char="•"/>
            </a:pPr>
            <a:r>
              <a:rPr lang="en-GB" dirty="0" smtClean="0"/>
              <a:t>Microsoft Report Viewer 2008 Redistributable. This software</a:t>
            </a:r>
            <a:r>
              <a:rPr lang="en-GB" baseline="0" dirty="0" smtClean="0"/>
              <a:t> must be downloaded separately and is not included with the Windows Server 2008 R2 operating system.</a:t>
            </a:r>
            <a:endParaRPr lang="en-GB" dirty="0" smtClean="0"/>
          </a:p>
          <a:p>
            <a:pPr marL="171450" indent="-171450">
              <a:buFont typeface="Arial" pitchFamily="34" charset="0"/>
              <a:buChar char="•"/>
            </a:pPr>
            <a:r>
              <a:rPr lang="en-GB" dirty="0" smtClean="0"/>
              <a:t>KB972455 WSUS installer. This will be automatically downloaded</a:t>
            </a:r>
            <a:r>
              <a:rPr lang="en-GB" baseline="0" dirty="0" smtClean="0"/>
              <a:t> from Microsoft if you begin installation by using the Add Roles wizard on a computer running Windows Server 2008 R2 that is connected to the Internet. This must be obtained separately if the server is not connected to the Internet.</a:t>
            </a:r>
            <a:endParaRPr lang="en-GB" dirty="0" smtClean="0"/>
          </a:p>
          <a:p>
            <a:endParaRPr lang="en-GB" dirty="0" smtClean="0"/>
          </a:p>
          <a:p>
            <a:r>
              <a:rPr lang="en-GB" b="1" dirty="0" smtClean="0"/>
              <a:t>Windows Server 2008 R2 Roles and Features</a:t>
            </a:r>
          </a:p>
          <a:p>
            <a:r>
              <a:rPr lang="en-GB" dirty="0" smtClean="0"/>
              <a:t>The installer does not automatically add required roles and features. These features must be added prior to installation:</a:t>
            </a:r>
          </a:p>
          <a:p>
            <a:pPr marL="171450" indent="-171450">
              <a:buFont typeface="Arial" pitchFamily="34" charset="0"/>
              <a:buChar char="•"/>
            </a:pPr>
            <a:r>
              <a:rPr lang="en-GB" dirty="0" smtClean="0"/>
              <a:t>Web Server</a:t>
            </a:r>
          </a:p>
          <a:p>
            <a:pPr marL="514350" lvl="1" indent="-171450">
              <a:buFont typeface="Arial" pitchFamily="34" charset="0"/>
              <a:buChar char="•"/>
            </a:pPr>
            <a:r>
              <a:rPr lang="en-GB" dirty="0" smtClean="0"/>
              <a:t>ASP.NET</a:t>
            </a:r>
          </a:p>
          <a:p>
            <a:pPr marL="514350" lvl="1" indent="-171450">
              <a:buFont typeface="Arial" pitchFamily="34" charset="0"/>
              <a:buChar char="•"/>
            </a:pPr>
            <a:r>
              <a:rPr lang="en-GB" dirty="0" smtClean="0"/>
              <a:t>ISAPI Extensions</a:t>
            </a:r>
          </a:p>
          <a:p>
            <a:pPr marL="514350" lvl="1" indent="-171450">
              <a:buFont typeface="Arial" pitchFamily="34" charset="0"/>
              <a:buChar char="•"/>
            </a:pPr>
            <a:r>
              <a:rPr lang="en-GB" dirty="0" smtClean="0"/>
              <a:t>ISAPI Filter</a:t>
            </a:r>
          </a:p>
          <a:p>
            <a:pPr marL="514350" lvl="1" indent="-171450">
              <a:buFont typeface="Arial" pitchFamily="34" charset="0"/>
              <a:buChar char="•"/>
            </a:pPr>
            <a:r>
              <a:rPr lang="en-GB" dirty="0" smtClean="0"/>
              <a:t>Windows Authentication</a:t>
            </a:r>
          </a:p>
          <a:p>
            <a:pPr marL="514350" lvl="1" indent="-171450">
              <a:buFont typeface="Arial" pitchFamily="34" charset="0"/>
              <a:buChar char="•"/>
            </a:pPr>
            <a:r>
              <a:rPr lang="en-GB" dirty="0" smtClean="0"/>
              <a:t>Dynamic Compression</a:t>
            </a:r>
          </a:p>
          <a:p>
            <a:pPr marL="514350" lvl="1" indent="-171450">
              <a:buFont typeface="Arial" pitchFamily="34" charset="0"/>
              <a:buChar char="•"/>
            </a:pPr>
            <a:r>
              <a:rPr lang="en-GB" dirty="0" smtClean="0"/>
              <a:t>IIS 6 </a:t>
            </a:r>
            <a:r>
              <a:rPr lang="en-GB" dirty="0" err="1" smtClean="0"/>
              <a:t>Metabase</a:t>
            </a:r>
            <a:r>
              <a:rPr lang="en-GB" dirty="0" smtClean="0"/>
              <a:t> </a:t>
            </a:r>
            <a:r>
              <a:rPr lang="en-GB" dirty="0" err="1" smtClean="0"/>
              <a:t>Compatability</a:t>
            </a:r>
            <a:endParaRPr lang="en-GB" dirty="0" smtClean="0"/>
          </a:p>
          <a:p>
            <a:pPr marL="171450" lvl="0" indent="-171450">
              <a:buFont typeface="Arial" pitchFamily="34" charset="0"/>
              <a:buChar char="•"/>
            </a:pPr>
            <a:r>
              <a:rPr lang="en-GB" dirty="0" smtClean="0"/>
              <a:t>.NET Framework 3.51</a:t>
            </a:r>
          </a:p>
          <a:p>
            <a:pPr marL="171450" indent="-171450">
              <a:buFont typeface="Arial" pitchFamily="34" charset="0"/>
              <a:buChar char="•"/>
            </a:pPr>
            <a:endParaRPr lang="en-GB" dirty="0" smtClean="0"/>
          </a:p>
          <a:p>
            <a:r>
              <a:rPr lang="en-GB" dirty="0" smtClean="0"/>
              <a:t>You can quickly add these roles</a:t>
            </a:r>
            <a:r>
              <a:rPr lang="en-GB" baseline="0" dirty="0" smtClean="0"/>
              <a:t> and </a:t>
            </a:r>
            <a:r>
              <a:rPr lang="en-GB" dirty="0" smtClean="0"/>
              <a:t>features by using the following PowerShell commands.</a:t>
            </a:r>
          </a:p>
          <a:p>
            <a:endParaRPr lang="en-GB" dirty="0" smtClean="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5</a:t>
            </a:fld>
            <a:endParaRPr lang="en-US"/>
          </a:p>
        </p:txBody>
      </p:sp>
      <p:sp>
        <p:nvSpPr>
          <p:cNvPr id="5" name="Header Placeholder 4"/>
          <p:cNvSpPr>
            <a:spLocks noGrp="1"/>
          </p:cNvSpPr>
          <p:nvPr>
            <p:ph type="hdr" sz="quarter" idx="11"/>
          </p:nvPr>
        </p:nvSpPr>
        <p:spPr/>
        <p:txBody>
          <a:bodyPr/>
          <a:lstStyle/>
          <a:p>
            <a:pPr>
              <a:defRPr/>
            </a:pPr>
            <a:r>
              <a:rPr lang="en-US" dirty="0"/>
              <a:t>Module </a:t>
            </a:r>
            <a:r>
              <a:rPr lang="en-US" dirty="0" smtClean="0"/>
              <a:t>11: </a:t>
            </a:r>
            <a:r>
              <a:rPr lang="en-US" dirty="0"/>
              <a:t>Planning Update Deployment</a:t>
            </a:r>
          </a:p>
          <a:p>
            <a:endParaRPr lang="en-US" dirty="0" smtClean="0"/>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37243190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smtClean="0"/>
          </a:p>
          <a:p>
            <a:endParaRPr lang="en-GB" dirty="0"/>
          </a:p>
          <a:p>
            <a:endParaRPr lang="en-GB" dirty="0" smtClean="0"/>
          </a:p>
          <a:p>
            <a:endParaRPr lang="en-GB" dirty="0"/>
          </a:p>
          <a:p>
            <a:endParaRPr lang="en-GB" dirty="0" smtClean="0"/>
          </a:p>
          <a:p>
            <a:r>
              <a:rPr lang="en-GB" dirty="0" smtClean="0"/>
              <a:t>Import-Module </a:t>
            </a:r>
            <a:r>
              <a:rPr lang="en-GB" dirty="0" err="1"/>
              <a:t>ServerManager</a:t>
            </a:r>
            <a:endParaRPr lang="en-GB" dirty="0"/>
          </a:p>
          <a:p>
            <a:r>
              <a:rPr lang="en-GB" dirty="0"/>
              <a:t>Add-</a:t>
            </a:r>
            <a:r>
              <a:rPr lang="en-GB" dirty="0" err="1"/>
              <a:t>WindowsFeature</a:t>
            </a:r>
            <a:r>
              <a:rPr lang="en-GB" dirty="0"/>
              <a:t> Web-Server, Web-Asp-Net, Web-ISAPI-Ext, Web-ISAPI-Filter, Web-Windows-</a:t>
            </a:r>
            <a:r>
              <a:rPr lang="en-GB" dirty="0" err="1"/>
              <a:t>Auth</a:t>
            </a:r>
            <a:r>
              <a:rPr lang="en-GB" dirty="0"/>
              <a:t>, Web-</a:t>
            </a:r>
            <a:r>
              <a:rPr lang="en-GB" dirty="0" err="1"/>
              <a:t>Dyn</a:t>
            </a:r>
            <a:r>
              <a:rPr lang="en-GB" dirty="0"/>
              <a:t>-Compression, Web-</a:t>
            </a:r>
            <a:r>
              <a:rPr lang="en-GB" dirty="0" err="1"/>
              <a:t>Metabase</a:t>
            </a:r>
            <a:r>
              <a:rPr lang="en-GB" dirty="0"/>
              <a:t>, Net-Framework</a:t>
            </a:r>
          </a:p>
          <a:p>
            <a:endParaRPr lang="en-GB" dirty="0"/>
          </a:p>
          <a:p>
            <a:r>
              <a:rPr lang="en-GB" dirty="0"/>
              <a:t>When installing and configuring WSUS:</a:t>
            </a:r>
          </a:p>
          <a:p>
            <a:pPr marL="171450" indent="-171450">
              <a:buFont typeface="Arial" pitchFamily="34" charset="0"/>
              <a:buChar char="•"/>
            </a:pPr>
            <a:r>
              <a:rPr lang="en-GB" dirty="0"/>
              <a:t>Determine whether clients will retrieve updates from the WSUS server or download them from Microsoft Update servers on the Internet.</a:t>
            </a:r>
          </a:p>
          <a:p>
            <a:pPr marL="171450" indent="-171450">
              <a:buFont typeface="Arial" pitchFamily="34" charset="0"/>
              <a:buChar char="•"/>
            </a:pPr>
            <a:r>
              <a:rPr lang="en-GB" dirty="0"/>
              <a:t>Determine whether the local Windows Internal Database will be used, or a separate SQL Server database will be used to store metadata.</a:t>
            </a:r>
          </a:p>
          <a:p>
            <a:pPr marL="514350" lvl="1" indent="-171450">
              <a:buFont typeface="Arial" pitchFamily="34" charset="0"/>
              <a:buChar char="•"/>
            </a:pPr>
            <a:r>
              <a:rPr lang="en-GB" dirty="0"/>
              <a:t>In most cases, Windows Internal Database is fine, though SQL Server database can allow for more advanced reporting options.</a:t>
            </a:r>
          </a:p>
          <a:p>
            <a:pPr marL="171450" lvl="0" indent="-171450">
              <a:buFont typeface="Arial" pitchFamily="34" charset="0"/>
              <a:buChar char="•"/>
            </a:pPr>
            <a:r>
              <a:rPr lang="en-GB" dirty="0"/>
              <a:t>Configure WSUS server website address.</a:t>
            </a:r>
          </a:p>
          <a:p>
            <a:pPr marL="171450" lvl="0" indent="-171450">
              <a:buFont typeface="Arial" pitchFamily="34" charset="0"/>
              <a:buChar char="•"/>
            </a:pPr>
            <a:r>
              <a:rPr lang="en-GB" dirty="0"/>
              <a:t>Determine location of upstream server.</a:t>
            </a:r>
          </a:p>
          <a:p>
            <a:pPr marL="514350" lvl="1" indent="-171450">
              <a:buFont typeface="Arial" pitchFamily="34" charset="0"/>
              <a:buChar char="•"/>
            </a:pPr>
            <a:r>
              <a:rPr lang="en-GB" dirty="0"/>
              <a:t>This can be another WSUS server or the Microsoft Update servers.</a:t>
            </a:r>
          </a:p>
          <a:p>
            <a:pPr marL="171450" lvl="0" indent="-171450">
              <a:buFont typeface="Arial" pitchFamily="34" charset="0"/>
              <a:buChar char="•"/>
            </a:pPr>
            <a:r>
              <a:rPr lang="en-GB" dirty="0"/>
              <a:t>Perform initial synchronization.</a:t>
            </a:r>
          </a:p>
          <a:p>
            <a:pPr marL="514350" lvl="1" indent="-171450">
              <a:buFont typeface="Arial" pitchFamily="34" charset="0"/>
              <a:buChar char="•"/>
            </a:pPr>
            <a:r>
              <a:rPr lang="en-GB" dirty="0"/>
              <a:t>This retrieves the initial list of updates. Administrators then approve these updates.</a:t>
            </a:r>
          </a:p>
          <a:p>
            <a:pPr marL="514350" lvl="1" indent="-171450">
              <a:buFont typeface="Arial" pitchFamily="34" charset="0"/>
              <a:buChar char="•"/>
            </a:pPr>
            <a:r>
              <a:rPr lang="en-GB" dirty="0"/>
              <a:t>By default, only updates that are approved are downloaded to the WSUS server.</a:t>
            </a:r>
          </a:p>
          <a:p>
            <a:endParaRPr lang="en-GB" dirty="0"/>
          </a:p>
          <a:p>
            <a:endParaRPr lang="en-GB" dirty="0"/>
          </a:p>
          <a:p>
            <a:r>
              <a:rPr lang="en-US" b="1" dirty="0"/>
              <a:t>Additional Reading</a:t>
            </a:r>
            <a:endParaRPr lang="ga-IE" b="1" dirty="0"/>
          </a:p>
          <a:p>
            <a:r>
              <a:rPr lang="en-GB" dirty="0"/>
              <a:t>Install the WSUS 3.0 SP2 Server</a:t>
            </a:r>
          </a:p>
          <a:p>
            <a:r>
              <a:rPr lang="en-GB" dirty="0"/>
              <a:t>http://go.microsoft.com/fwlink/?LinkID=224582</a:t>
            </a:r>
            <a:endParaRPr lang="en-US" dirty="0"/>
          </a:p>
        </p:txBody>
      </p:sp>
      <p:sp>
        <p:nvSpPr>
          <p:cNvPr id="4" name="Header Placeholder 3"/>
          <p:cNvSpPr>
            <a:spLocks noGrp="1"/>
          </p:cNvSpPr>
          <p:nvPr>
            <p:ph type="hdr" sz="quarter" idx="10"/>
          </p:nvPr>
        </p:nvSpPr>
        <p:spPr/>
        <p:txBody>
          <a:bodyPr/>
          <a:lstStyle/>
          <a:p>
            <a:pPr>
              <a:defRPr/>
            </a:pPr>
            <a:r>
              <a:rPr lang="en-US" dirty="0"/>
              <a:t>Module </a:t>
            </a:r>
            <a:r>
              <a:rPr lang="en-US" dirty="0" smtClean="0"/>
              <a:t>11: </a:t>
            </a:r>
            <a:r>
              <a:rPr lang="en-US" dirty="0"/>
              <a:t>Planning Update Deployment</a:t>
            </a:r>
          </a:p>
        </p:txBody>
      </p:sp>
      <p:sp>
        <p:nvSpPr>
          <p:cNvPr id="5" name="Date Placeholder 4"/>
          <p:cNvSpPr>
            <a:spLocks noGrp="1"/>
          </p:cNvSpPr>
          <p:nvPr>
            <p:ph type="dt" idx="11"/>
          </p:nvPr>
        </p:nvSpPr>
        <p:spPr/>
        <p:txBody>
          <a:bodyPr/>
          <a:lstStyle/>
          <a:p>
            <a:pPr>
              <a:defRPr/>
            </a:pPr>
            <a:r>
              <a:rPr lang="en-US" dirty="0" smtClean="0"/>
              <a:t>Course 6433A</a:t>
            </a:r>
            <a:endParaRPr lang="en-US" dirty="0"/>
          </a:p>
        </p:txBody>
      </p:sp>
      <p:sp>
        <p:nvSpPr>
          <p:cNvPr id="6" name="Slide Number Placeholder 5"/>
          <p:cNvSpPr>
            <a:spLocks noGrp="1"/>
          </p:cNvSpPr>
          <p:nvPr>
            <p:ph type="sldNum" sz="quarter" idx="12"/>
          </p:nvPr>
        </p:nvSpPr>
        <p:spPr/>
        <p:txBody>
          <a:bodyPr/>
          <a:lstStyle/>
          <a:p>
            <a:pPr>
              <a:defRPr/>
            </a:pPr>
            <a:fld id="{F7CDD145-17A8-454E-9AC4-066C4616686D}" type="slidenum">
              <a:rPr lang="en-US" smtClean="0"/>
              <a:pPr>
                <a:defRPr/>
              </a:pPr>
              <a:t>6</a:t>
            </a:fld>
            <a:endParaRPr lang="en-US"/>
          </a:p>
        </p:txBody>
      </p:sp>
    </p:spTree>
    <p:extLst>
      <p:ext uri="{BB962C8B-B14F-4D97-AF65-F5344CB8AC3E}">
        <p14:creationId xmlns:p14="http://schemas.microsoft.com/office/powerpoint/2010/main" val="9618935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1" dirty="0" smtClean="0"/>
          </a:p>
          <a:p>
            <a:endParaRPr lang="en-GB" b="1" dirty="0"/>
          </a:p>
          <a:p>
            <a:endParaRPr lang="en-GB" b="1" dirty="0" smtClean="0"/>
          </a:p>
          <a:p>
            <a:endParaRPr lang="en-GB" b="1" dirty="0"/>
          </a:p>
          <a:p>
            <a:endParaRPr lang="en-GB" b="1" dirty="0" smtClean="0"/>
          </a:p>
          <a:p>
            <a:r>
              <a:rPr lang="en-GB" b="1" dirty="0" smtClean="0"/>
              <a:t>Key message:</a:t>
            </a:r>
            <a:r>
              <a:rPr lang="en-GB" b="0" baseline="0" dirty="0" smtClean="0"/>
              <a:t> When choosing to configure a replica, you need to determine whether you will store updates locally on the WSUS server or whether clients will retrieve updates from the Microsoft Update servers on the Internet.</a:t>
            </a:r>
          </a:p>
          <a:p>
            <a:endParaRPr lang="en-GB" b="0" baseline="0" dirty="0" smtClean="0"/>
          </a:p>
          <a:p>
            <a:pPr eaLnBrk="1" hangingPunct="1"/>
            <a:r>
              <a:rPr lang="en-US" baseline="0" dirty="0" smtClean="0"/>
              <a:t>When designing a WSUS 3.0 SP2 deployment administrators need to consider the following factors for each WSUS server:</a:t>
            </a:r>
          </a:p>
          <a:p>
            <a:pPr eaLnBrk="1" hangingPunct="1"/>
            <a:endParaRPr lang="en-US" baseline="0" dirty="0" smtClean="0"/>
          </a:p>
          <a:p>
            <a:pPr marL="171450" indent="-171450" eaLnBrk="1" hangingPunct="1">
              <a:buFont typeface="Arial" pitchFamily="34" charset="0"/>
              <a:buChar char="•"/>
            </a:pPr>
            <a:r>
              <a:rPr lang="en-US" baseline="0" dirty="0" smtClean="0"/>
              <a:t>Does your organization need more than one WSUS server when each WSUS server can support up to 25,000 clients?</a:t>
            </a:r>
          </a:p>
          <a:p>
            <a:pPr marL="514350" lvl="1" indent="-171450" eaLnBrk="1" hangingPunct="1">
              <a:buFont typeface="Arial" pitchFamily="34" charset="0"/>
              <a:buChar char="•"/>
            </a:pPr>
            <a:r>
              <a:rPr lang="en-US" baseline="0" dirty="0" smtClean="0"/>
              <a:t>If an organization has clients only running Windows Server 2008 R2 and Windows 7, it might be possible, using </a:t>
            </a:r>
            <a:r>
              <a:rPr lang="en-US" baseline="0" dirty="0" err="1" smtClean="0"/>
              <a:t>BranchCache</a:t>
            </a:r>
            <a:r>
              <a:rPr lang="en-US" baseline="0" dirty="0" smtClean="0"/>
              <a:t> and BITS, to efficiently manage and deploy updates with a single WSUS server.</a:t>
            </a:r>
          </a:p>
          <a:p>
            <a:pPr marL="171450" indent="-171450" eaLnBrk="1" hangingPunct="1">
              <a:buFont typeface="Arial" pitchFamily="34" charset="0"/>
              <a:buChar char="•"/>
            </a:pPr>
            <a:r>
              <a:rPr lang="en-US" baseline="0" dirty="0" smtClean="0"/>
              <a:t>How does organizational structure determine the need for more than one WSUS server?</a:t>
            </a:r>
          </a:p>
          <a:p>
            <a:pPr marL="514350" lvl="1" indent="-171450" eaLnBrk="1" hangingPunct="1">
              <a:buFont typeface="Arial" pitchFamily="34" charset="0"/>
              <a:buChar char="•"/>
            </a:pPr>
            <a:r>
              <a:rPr lang="en-US" baseline="0" dirty="0" smtClean="0"/>
              <a:t>In some organizations, it is necessary to have separate WSUS infrastructures allowing different teams responsibility for the deployment of updates to client computers.</a:t>
            </a:r>
          </a:p>
          <a:p>
            <a:pPr marL="514350" lvl="1" indent="-171450" eaLnBrk="1" hangingPunct="1">
              <a:buFont typeface="Arial" pitchFamily="34" charset="0"/>
              <a:buChar char="•"/>
            </a:pPr>
            <a:r>
              <a:rPr lang="en-US" baseline="0" dirty="0" smtClean="0"/>
              <a:t>If branch offices have clients running Windows XP, Windows Vista, Windows Server 2003, and Windows Server 2008, </a:t>
            </a:r>
            <a:r>
              <a:rPr lang="en-US" baseline="0" dirty="0" err="1" smtClean="0"/>
              <a:t>BranchCache</a:t>
            </a:r>
            <a:r>
              <a:rPr lang="en-US" baseline="0" dirty="0" smtClean="0"/>
              <a:t> cannot be deployed and a local WSUS server may be necessary.</a:t>
            </a:r>
          </a:p>
          <a:p>
            <a:pPr marL="171450" indent="-171450" eaLnBrk="1" hangingPunct="1">
              <a:buFont typeface="Arial" pitchFamily="34" charset="0"/>
              <a:buChar char="•"/>
            </a:pPr>
            <a:r>
              <a:rPr lang="en-US" baseline="0" dirty="0" smtClean="0"/>
              <a:t>How does the WAN topology influence the need for multiple WSUS servers?</a:t>
            </a:r>
          </a:p>
          <a:p>
            <a:pPr marL="514350" lvl="1" indent="-171450" eaLnBrk="1" hangingPunct="1">
              <a:buFont typeface="Arial" pitchFamily="34" charset="0"/>
              <a:buChar char="•"/>
            </a:pPr>
            <a:r>
              <a:rPr lang="en-US" baseline="0" dirty="0" smtClean="0"/>
              <a:t>Should branch office clients receive approvals from a server located in another office?</a:t>
            </a:r>
          </a:p>
          <a:p>
            <a:pPr marL="514350" lvl="1" indent="-171450" eaLnBrk="1" hangingPunct="1">
              <a:buFont typeface="Arial" pitchFamily="34" charset="0"/>
              <a:buChar char="•"/>
            </a:pPr>
            <a:r>
              <a:rPr lang="en-US" baseline="0" dirty="0" smtClean="0"/>
              <a:t>Should a branch office server that receives approvals from an upstream server source its updates from the Internet or that upstream server?</a:t>
            </a:r>
          </a:p>
          <a:p>
            <a:pPr marL="171450" lvl="0" indent="-171450" eaLnBrk="1" hangingPunct="1">
              <a:buFont typeface="Arial" pitchFamily="34" charset="0"/>
              <a:buChar char="•"/>
            </a:pPr>
            <a:r>
              <a:rPr lang="en-US" baseline="0" dirty="0" smtClean="0"/>
              <a:t>How do organizational clients, such as those that use </a:t>
            </a:r>
            <a:r>
              <a:rPr lang="en-US" baseline="0" dirty="0" err="1" smtClean="0"/>
              <a:t>DirectAccess</a:t>
            </a:r>
            <a:r>
              <a:rPr lang="en-US" baseline="0" dirty="0" smtClean="0"/>
              <a:t>, access updates and approvals?</a:t>
            </a:r>
          </a:p>
          <a:p>
            <a:pPr marL="514350" lvl="1" indent="-171450" eaLnBrk="1" hangingPunct="1">
              <a:buFont typeface="Arial" pitchFamily="34" charset="0"/>
              <a:buChar char="•"/>
            </a:pPr>
            <a:r>
              <a:rPr lang="en-US" baseline="0" dirty="0" smtClean="0"/>
              <a:t>Internet clients might retrieve update approvals from WSUS, but download update files from Microsoft Update servers.</a:t>
            </a:r>
          </a:p>
          <a:p>
            <a:pPr marL="0" indent="0" eaLnBrk="1" hangingPunct="1">
              <a:buFont typeface="Arial" pitchFamily="34" charset="0"/>
              <a:buNone/>
            </a:pPr>
            <a:endParaRPr lang="en-US" baseline="0" dirty="0" smtClean="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7</a:t>
            </a:fld>
            <a:endParaRPr lang="en-US"/>
          </a:p>
        </p:txBody>
      </p:sp>
      <p:sp>
        <p:nvSpPr>
          <p:cNvPr id="5" name="Header Placeholder 4"/>
          <p:cNvSpPr>
            <a:spLocks noGrp="1"/>
          </p:cNvSpPr>
          <p:nvPr>
            <p:ph type="hdr" sz="quarter" idx="11"/>
          </p:nvPr>
        </p:nvSpPr>
        <p:spPr/>
        <p:txBody>
          <a:bodyPr/>
          <a:lstStyle/>
          <a:p>
            <a:pPr>
              <a:defRPr/>
            </a:pPr>
            <a:r>
              <a:rPr lang="en-US" dirty="0"/>
              <a:t>Module </a:t>
            </a:r>
            <a:r>
              <a:rPr lang="en-US" dirty="0" smtClean="0"/>
              <a:t>11: </a:t>
            </a:r>
            <a:r>
              <a:rPr lang="en-US" dirty="0"/>
              <a:t>Planning Update Deployment</a:t>
            </a:r>
          </a:p>
          <a:p>
            <a:endParaRPr lang="en-US" dirty="0" smtClean="0"/>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15757909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 typeface="Arial" pitchFamily="34" charset="0"/>
              <a:buNone/>
            </a:pPr>
            <a:endParaRPr lang="en-US" dirty="0" smtClean="0"/>
          </a:p>
          <a:p>
            <a:pPr marL="0" indent="0" eaLnBrk="1" hangingPunct="1">
              <a:buFont typeface="Arial" pitchFamily="34" charset="0"/>
              <a:buNone/>
            </a:pPr>
            <a:endParaRPr lang="en-US" dirty="0"/>
          </a:p>
          <a:p>
            <a:pPr marL="0" indent="0" eaLnBrk="1" hangingPunct="1">
              <a:buFont typeface="Arial" pitchFamily="34" charset="0"/>
              <a:buNone/>
            </a:pPr>
            <a:endParaRPr lang="en-US" dirty="0" smtClean="0"/>
          </a:p>
          <a:p>
            <a:pPr marL="0" indent="0" eaLnBrk="1" hangingPunct="1">
              <a:buFont typeface="Arial" pitchFamily="34" charset="0"/>
              <a:buNone/>
            </a:pPr>
            <a:endParaRPr lang="en-US" dirty="0"/>
          </a:p>
          <a:p>
            <a:pPr marL="0" indent="0" eaLnBrk="1" hangingPunct="1">
              <a:buFont typeface="Arial" pitchFamily="34" charset="0"/>
              <a:buNone/>
            </a:pPr>
            <a:endParaRPr lang="en-US" dirty="0" smtClean="0"/>
          </a:p>
          <a:p>
            <a:pPr marL="0" indent="0" eaLnBrk="1" hangingPunct="1">
              <a:buFont typeface="Arial" pitchFamily="34" charset="0"/>
              <a:buNone/>
            </a:pPr>
            <a:endParaRPr lang="en-US" dirty="0"/>
          </a:p>
          <a:p>
            <a:pPr marL="0" indent="0" eaLnBrk="1" hangingPunct="1">
              <a:buFont typeface="Arial" pitchFamily="34" charset="0"/>
              <a:buNone/>
            </a:pPr>
            <a:r>
              <a:rPr lang="en-US" dirty="0" smtClean="0"/>
              <a:t>When </a:t>
            </a:r>
            <a:r>
              <a:rPr lang="en-US" dirty="0"/>
              <a:t>deploying a WSUS server, administrators should consider the following:</a:t>
            </a:r>
          </a:p>
          <a:p>
            <a:pPr marL="171450" indent="-171450" eaLnBrk="1" hangingPunct="1">
              <a:buFont typeface="Arial" pitchFamily="34" charset="0"/>
              <a:buChar char="•"/>
            </a:pPr>
            <a:endParaRPr lang="en-US" dirty="0"/>
          </a:p>
          <a:p>
            <a:pPr marL="171450" indent="-171450" eaLnBrk="1" hangingPunct="1">
              <a:buFont typeface="Arial" pitchFamily="34" charset="0"/>
              <a:buChar char="•"/>
            </a:pPr>
            <a:r>
              <a:rPr lang="en-US" dirty="0"/>
              <a:t>If you choose not to deploy, when should clients in branch offices use a head office WSUS server for approvals and download updates from Microsoft Update?</a:t>
            </a:r>
          </a:p>
          <a:p>
            <a:pPr marL="171450" indent="-171450" eaLnBrk="1" hangingPunct="1">
              <a:buFont typeface="Arial" pitchFamily="34" charset="0"/>
              <a:buChar char="•"/>
            </a:pPr>
            <a:r>
              <a:rPr lang="en-US" dirty="0"/>
              <a:t>Is the WSUS server at the top of the WSUS hierarchy, or will the server be a downstream server, relying on an upstream server for update files and/or approvals?</a:t>
            </a:r>
          </a:p>
          <a:p>
            <a:pPr marL="171450" indent="-171450" eaLnBrk="1" hangingPunct="1">
              <a:buFont typeface="Arial" pitchFamily="34" charset="0"/>
              <a:buChar char="•"/>
            </a:pPr>
            <a:r>
              <a:rPr lang="en-US" dirty="0"/>
              <a:t>Will the server store updates locally or will the server direct WSUS clients to download the updates from Microsoft Update?</a:t>
            </a:r>
          </a:p>
          <a:p>
            <a:pPr marL="171450" indent="-171450" eaLnBrk="1" hangingPunct="1">
              <a:buFont typeface="Arial" pitchFamily="34" charset="0"/>
              <a:buChar char="•"/>
            </a:pPr>
            <a:r>
              <a:rPr lang="en-US" dirty="0"/>
              <a:t>Will administrators perform approvals locally on the server, or will approvals</a:t>
            </a:r>
          </a:p>
          <a:p>
            <a:pPr marL="171450" indent="-171450" eaLnBrk="1" hangingPunct="1">
              <a:buFont typeface="Arial" pitchFamily="34" charset="0"/>
              <a:buChar char="•"/>
            </a:pPr>
            <a:r>
              <a:rPr lang="en-US" dirty="0"/>
              <a:t>Does a WSUS server need to be installed locally? Can clients retrieve approvals and updates over the WAN and share them by using a technology such as </a:t>
            </a:r>
            <a:r>
              <a:rPr lang="en-US" dirty="0" err="1"/>
              <a:t>BranchCache</a:t>
            </a:r>
            <a:r>
              <a:rPr lang="en-US" dirty="0"/>
              <a:t>?</a:t>
            </a:r>
          </a:p>
          <a:p>
            <a:endParaRPr lang="en-GB" dirty="0"/>
          </a:p>
          <a:p>
            <a:r>
              <a:rPr lang="en-US" b="1" dirty="0"/>
              <a:t>Additional Reading</a:t>
            </a:r>
            <a:endParaRPr lang="ga-IE" b="1" dirty="0"/>
          </a:p>
          <a:p>
            <a:r>
              <a:rPr lang="en-GB" dirty="0" smtClean="0"/>
              <a:t>Configure and Manage </a:t>
            </a:r>
            <a:r>
              <a:rPr lang="en-GB" dirty="0"/>
              <a:t>Replica Servers</a:t>
            </a:r>
          </a:p>
          <a:p>
            <a:r>
              <a:rPr lang="en-GB" dirty="0"/>
              <a:t>http://go.microsoft.com/fwlink/?LinkID=224584</a:t>
            </a:r>
            <a:endParaRPr lang="en-US" dirty="0"/>
          </a:p>
        </p:txBody>
      </p:sp>
      <p:sp>
        <p:nvSpPr>
          <p:cNvPr id="4" name="Header Placeholder 3"/>
          <p:cNvSpPr>
            <a:spLocks noGrp="1"/>
          </p:cNvSpPr>
          <p:nvPr>
            <p:ph type="hdr" sz="quarter" idx="10"/>
          </p:nvPr>
        </p:nvSpPr>
        <p:spPr/>
        <p:txBody>
          <a:bodyPr/>
          <a:lstStyle/>
          <a:p>
            <a:pPr>
              <a:defRPr/>
            </a:pPr>
            <a:r>
              <a:rPr lang="en-US" dirty="0"/>
              <a:t>Module </a:t>
            </a:r>
            <a:r>
              <a:rPr lang="en-US" dirty="0" smtClean="0"/>
              <a:t>11: </a:t>
            </a:r>
            <a:r>
              <a:rPr lang="en-US" dirty="0"/>
              <a:t>Planning Update Deployment</a:t>
            </a:r>
          </a:p>
        </p:txBody>
      </p:sp>
      <p:sp>
        <p:nvSpPr>
          <p:cNvPr id="5" name="Date Placeholder 4"/>
          <p:cNvSpPr>
            <a:spLocks noGrp="1"/>
          </p:cNvSpPr>
          <p:nvPr>
            <p:ph type="dt" idx="11"/>
          </p:nvPr>
        </p:nvSpPr>
        <p:spPr/>
        <p:txBody>
          <a:bodyPr/>
          <a:lstStyle/>
          <a:p>
            <a:pPr>
              <a:defRPr/>
            </a:pPr>
            <a:r>
              <a:rPr lang="en-US" dirty="0" smtClean="0"/>
              <a:t>Course 6433A</a:t>
            </a:r>
            <a:endParaRPr lang="en-US" dirty="0"/>
          </a:p>
        </p:txBody>
      </p:sp>
      <p:sp>
        <p:nvSpPr>
          <p:cNvPr id="6" name="Slide Number Placeholder 5"/>
          <p:cNvSpPr>
            <a:spLocks noGrp="1"/>
          </p:cNvSpPr>
          <p:nvPr>
            <p:ph type="sldNum" sz="quarter" idx="12"/>
          </p:nvPr>
        </p:nvSpPr>
        <p:spPr/>
        <p:txBody>
          <a:bodyPr/>
          <a:lstStyle/>
          <a:p>
            <a:pPr>
              <a:defRPr/>
            </a:pPr>
            <a:fld id="{F7CDD145-17A8-454E-9AC4-066C4616686D}" type="slidenum">
              <a:rPr lang="en-US" smtClean="0"/>
              <a:pPr>
                <a:defRPr/>
              </a:pPr>
              <a:t>8</a:t>
            </a:fld>
            <a:endParaRPr lang="en-US"/>
          </a:p>
        </p:txBody>
      </p:sp>
    </p:spTree>
    <p:extLst>
      <p:ext uri="{BB962C8B-B14F-4D97-AF65-F5344CB8AC3E}">
        <p14:creationId xmlns:p14="http://schemas.microsoft.com/office/powerpoint/2010/main" val="6765051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14325" y="2065867"/>
            <a:ext cx="6286500" cy="6962246"/>
          </a:xfrm>
        </p:spPr>
        <p:txBody>
          <a:bodyPr/>
          <a:lstStyle/>
          <a:p>
            <a:r>
              <a:rPr lang="en-GB" b="1" dirty="0" smtClean="0"/>
              <a:t>Key message:</a:t>
            </a:r>
            <a:r>
              <a:rPr lang="en-GB" b="0" baseline="0" dirty="0" smtClean="0"/>
              <a:t> If your organization has a disconnected secure network, you can still use WSUS in your update deployment plan. To accomplish this, you need to use a procedure where you:</a:t>
            </a:r>
            <a:endParaRPr lang="en-GB" dirty="0" smtClean="0"/>
          </a:p>
          <a:p>
            <a:endParaRPr lang="en-US" dirty="0" smtClean="0"/>
          </a:p>
          <a:p>
            <a:pPr marL="228600" indent="-228600">
              <a:buFontTx/>
              <a:buChar char="•"/>
            </a:pPr>
            <a:r>
              <a:rPr lang="en-GB" b="0" dirty="0" smtClean="0">
                <a:ea typeface="MS PGothic" pitchFamily="34" charset="-128"/>
                <a:cs typeface="Arial" pitchFamily="34" charset="0"/>
              </a:rPr>
              <a:t>Ensure that both WSUS servers have the same advanced options.</a:t>
            </a:r>
          </a:p>
          <a:p>
            <a:pPr marL="228600" indent="-228600">
              <a:buFontTx/>
              <a:buChar char="•"/>
            </a:pPr>
            <a:r>
              <a:rPr lang="en-GB" dirty="0" smtClean="0">
                <a:ea typeface="MS PGothic" pitchFamily="34" charset="-128"/>
                <a:cs typeface="Arial" pitchFamily="34" charset="0"/>
              </a:rPr>
              <a:t>Ensure that the connected WSUS server stores updates locally.</a:t>
            </a:r>
            <a:endParaRPr lang="en-GB" b="1" dirty="0" smtClean="0">
              <a:ea typeface="MS PGothic" pitchFamily="34" charset="-128"/>
              <a:cs typeface="Arial" pitchFamily="34" charset="0"/>
            </a:endParaRPr>
          </a:p>
          <a:p>
            <a:pPr marL="228600" indent="-228600">
              <a:buFontTx/>
              <a:buChar char="•"/>
            </a:pPr>
            <a:r>
              <a:rPr lang="en-GB" dirty="0" smtClean="0">
                <a:ea typeface="MS PGothic" pitchFamily="34" charset="-128"/>
                <a:cs typeface="Arial" pitchFamily="34" charset="0"/>
              </a:rPr>
              <a:t>Transfer update files from the connected WSUS server file system.</a:t>
            </a:r>
            <a:endParaRPr lang="en-GB" b="1" dirty="0" smtClean="0">
              <a:ea typeface="MS PGothic" pitchFamily="34" charset="-128"/>
              <a:cs typeface="Arial" pitchFamily="34" charset="0"/>
            </a:endParaRPr>
          </a:p>
          <a:p>
            <a:pPr marL="228600" indent="-228600">
              <a:buFontTx/>
              <a:buChar char="•"/>
            </a:pPr>
            <a:r>
              <a:rPr lang="en-GB" dirty="0" smtClean="0">
                <a:ea typeface="MS PGothic" pitchFamily="34" charset="-128"/>
                <a:cs typeface="Arial" pitchFamily="34" charset="0"/>
              </a:rPr>
              <a:t>Transfer metadata from the database of the connected WSUS server.</a:t>
            </a:r>
          </a:p>
          <a:p>
            <a:pPr marL="228600" indent="-228600">
              <a:buFontTx/>
              <a:buChar char="•"/>
            </a:pPr>
            <a:r>
              <a:rPr lang="en-GB" b="0" dirty="0" smtClean="0">
                <a:ea typeface="MS PGothic" pitchFamily="34" charset="-128"/>
                <a:cs typeface="Arial" pitchFamily="34" charset="0"/>
              </a:rPr>
              <a:t>Import the updates on the WSUS server on the disconnected network.</a:t>
            </a:r>
          </a:p>
          <a:p>
            <a:endParaRPr lang="en-US" dirty="0" smtClean="0"/>
          </a:p>
          <a:p>
            <a:r>
              <a:rPr lang="en-US" dirty="0" smtClean="0"/>
              <a:t>In</a:t>
            </a:r>
            <a:r>
              <a:rPr lang="en-US" baseline="0" dirty="0" smtClean="0"/>
              <a:t> e</a:t>
            </a:r>
            <a:r>
              <a:rPr lang="en-US" dirty="0" smtClean="0"/>
              <a:t>ach update cycle, it will be necessary to repeat the last three parts of the procedure</a:t>
            </a:r>
            <a:r>
              <a:rPr lang="en-US" baseline="0" dirty="0" smtClean="0"/>
              <a:t> after new updates have been approved.</a:t>
            </a:r>
            <a:endParaRPr lang="en-US" dirty="0" smtClean="0"/>
          </a:p>
          <a:p>
            <a:endParaRPr lang="en-US" dirty="0" smtClean="0"/>
          </a:p>
          <a:p>
            <a:r>
              <a:rPr lang="en-US" b="1" dirty="0" smtClean="0"/>
              <a:t>Additional Reading</a:t>
            </a:r>
            <a:endParaRPr lang="ga-IE" b="1" dirty="0" smtClean="0"/>
          </a:p>
          <a:p>
            <a:r>
              <a:rPr lang="en-US" b="1" dirty="0" smtClean="0"/>
              <a:t>Set Up a Disconnected Network (Import and Export the Updates)</a:t>
            </a:r>
            <a:endParaRPr lang="en-GB" b="1" dirty="0" smtClean="0"/>
          </a:p>
          <a:p>
            <a:r>
              <a:rPr lang="en-GB" dirty="0"/>
              <a:t>http://go.microsoft.com/fwlink/?LinkID=224585</a:t>
            </a:r>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9</a:t>
            </a:fld>
            <a:endParaRPr lang="en-US"/>
          </a:p>
        </p:txBody>
      </p:sp>
      <p:sp>
        <p:nvSpPr>
          <p:cNvPr id="5" name="Header Placeholder 4"/>
          <p:cNvSpPr>
            <a:spLocks noGrp="1"/>
          </p:cNvSpPr>
          <p:nvPr>
            <p:ph type="hdr" sz="quarter" idx="11"/>
          </p:nvPr>
        </p:nvSpPr>
        <p:spPr/>
        <p:txBody>
          <a:bodyPr/>
          <a:lstStyle/>
          <a:p>
            <a:pPr>
              <a:defRPr/>
            </a:pPr>
            <a:r>
              <a:rPr lang="en-US" dirty="0"/>
              <a:t>Module </a:t>
            </a:r>
            <a:r>
              <a:rPr lang="en-US" dirty="0" smtClean="0"/>
              <a:t>11: </a:t>
            </a:r>
            <a:r>
              <a:rPr lang="en-US" dirty="0"/>
              <a:t>Planning Update Deployment</a:t>
            </a:r>
          </a:p>
          <a:p>
            <a:endParaRPr lang="en-US" dirty="0" smtClean="0"/>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372431905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6" descr="bckgrd_4.jpg"/>
          <p:cNvPicPr>
            <a:picLocks noChangeAspect="1"/>
          </p:cNvPicPr>
          <p:nvPr/>
        </p:nvPicPr>
        <p:blipFill>
          <a:blip r:embed="rId2" cstate="print"/>
          <a:srcRect/>
          <a:stretch>
            <a:fillRect/>
          </a:stretch>
        </p:blipFill>
        <p:spPr bwMode="auto">
          <a:xfrm>
            <a:off x="-139700" y="0"/>
            <a:ext cx="9283700" cy="6858000"/>
          </a:xfrm>
          <a:prstGeom prst="rect">
            <a:avLst/>
          </a:prstGeom>
          <a:noFill/>
          <a:ln w="9525">
            <a:noFill/>
            <a:miter lim="800000"/>
            <a:headEnd/>
            <a:tailEnd/>
          </a:ln>
        </p:spPr>
      </p:pic>
      <p:sp>
        <p:nvSpPr>
          <p:cNvPr id="726019" name="Rectangle 3"/>
          <p:cNvSpPr>
            <a:spLocks noGrp="1" noChangeArrowheads="1"/>
          </p:cNvSpPr>
          <p:nvPr>
            <p:ph type="ctrTitle" sz="quarter"/>
          </p:nvPr>
        </p:nvSpPr>
        <p:spPr>
          <a:xfrm>
            <a:off x="0" y="804863"/>
            <a:ext cx="7527925" cy="2073275"/>
          </a:xfrm>
          <a:ln algn="ctr"/>
        </p:spPr>
        <p:txBody>
          <a:bodyPr tIns="0" rIns="0" bIns="0">
            <a:spAutoFit/>
          </a:bodyPr>
          <a:lstStyle>
            <a:lvl1pPr algn="r">
              <a:spcBef>
                <a:spcPct val="60000"/>
              </a:spcBef>
              <a:buClr>
                <a:schemeClr val="hlink"/>
              </a:buClr>
              <a:buSzPct val="90000"/>
              <a:buFontTx/>
              <a:buNone/>
              <a:defRPr sz="8000">
                <a:latin typeface="Segoe Light" pitchFamily="34" charset="0"/>
              </a:defRPr>
            </a:lvl1pPr>
          </a:lstStyle>
          <a:p>
            <a:r>
              <a:rPr lang="en-US" smtClean="0"/>
              <a:t>Click to edit Master title style</a:t>
            </a:r>
            <a:endParaRPr lang="en-US"/>
          </a:p>
        </p:txBody>
      </p:sp>
      <p:sp>
        <p:nvSpPr>
          <p:cNvPr id="726020" name="Rectangle 4"/>
          <p:cNvSpPr>
            <a:spLocks noGrp="1" noChangeArrowheads="1"/>
          </p:cNvSpPr>
          <p:nvPr>
            <p:ph type="subTitle" sz="quarter" idx="1"/>
          </p:nvPr>
        </p:nvSpPr>
        <p:spPr>
          <a:xfrm>
            <a:off x="3448050" y="2720975"/>
            <a:ext cx="4152900" cy="1030288"/>
          </a:xfrm>
        </p:spPr>
        <p:txBody>
          <a:bodyPr lIns="91440" tIns="45720" rIns="91440" bIns="45720"/>
          <a:lstStyle>
            <a:lvl1pPr marL="0" indent="0" algn="r">
              <a:lnSpc>
                <a:spcPct val="95000"/>
              </a:lnSpc>
              <a:spcBef>
                <a:spcPct val="60000"/>
              </a:spcBef>
              <a:buFontTx/>
              <a:buNone/>
              <a:defRPr sz="2600">
                <a:latin typeface="Segoe Semibold" pitchFamily="34" charset="0"/>
              </a:defRPr>
            </a:lvl1pPr>
          </a:lstStyle>
          <a:p>
            <a:r>
              <a:rPr lang="en-US" smtClean="0"/>
              <a:t>Click to edit Master subtitle style</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bckgrd_2.jpg"/>
          <p:cNvPicPr>
            <a:picLocks noChangeAspect="1"/>
          </p:cNvPicPr>
          <p:nvPr/>
        </p:nvPicPr>
        <p:blipFill>
          <a:blip r:embed="rId13" cstate="print"/>
          <a:srcRect/>
          <a:stretch>
            <a:fillRect/>
          </a:stretch>
        </p:blipFill>
        <p:spPr bwMode="auto">
          <a:xfrm>
            <a:off x="0" y="6529388"/>
            <a:ext cx="9144000" cy="328612"/>
          </a:xfrm>
          <a:prstGeom prst="rect">
            <a:avLst/>
          </a:prstGeom>
          <a:noFill/>
          <a:ln w="9525">
            <a:noFill/>
            <a:miter lim="800000"/>
            <a:headEnd/>
            <a:tailEnd/>
          </a:ln>
        </p:spPr>
      </p:pic>
      <p:pic>
        <p:nvPicPr>
          <p:cNvPr id="1027" name="Picture 6" descr="bckgrd_1.jpg"/>
          <p:cNvPicPr>
            <a:picLocks noChangeAspect="1"/>
          </p:cNvPicPr>
          <p:nvPr/>
        </p:nvPicPr>
        <p:blipFill>
          <a:blip r:embed="rId14" cstate="print"/>
          <a:srcRect/>
          <a:stretch>
            <a:fillRect/>
          </a:stretch>
        </p:blipFill>
        <p:spPr bwMode="auto">
          <a:xfrm>
            <a:off x="0" y="0"/>
            <a:ext cx="9144000" cy="701675"/>
          </a:xfrm>
          <a:prstGeom prst="rect">
            <a:avLst/>
          </a:prstGeom>
          <a:noFill/>
          <a:ln w="9525">
            <a:noFill/>
            <a:miter lim="800000"/>
            <a:headEnd/>
            <a:tailEnd/>
          </a:ln>
        </p:spPr>
      </p:pic>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0"/>
            <a:ext cx="7773988" cy="741363"/>
          </a:xfrm>
          <a:prstGeom prst="rect">
            <a:avLst/>
          </a:prstGeom>
          <a:noFill/>
          <a:ln w="9525">
            <a:noFill/>
            <a:miter lim="800000"/>
            <a:headEnd/>
            <a:tailEnd/>
          </a:ln>
        </p:spPr>
        <p:txBody>
          <a:bodyPr vert="horz" wrap="square" lIns="0" tIns="45720" rIns="91440" bIns="45720" numCol="1" anchor="b" anchorCtr="0" compatLnSpc="1">
            <a:prstTxWarp prst="textNoShape">
              <a:avLst/>
            </a:prstTxWarp>
          </a:bodyPr>
          <a:lstStyle/>
          <a:p>
            <a:pPr lvl="0"/>
            <a:r>
              <a:rPr lang="en-US" smtClean="0"/>
              <a:t>Slide Title</a:t>
            </a:r>
          </a:p>
        </p:txBody>
      </p:sp>
      <p:sp>
        <p:nvSpPr>
          <p:cNvPr id="1030" name="Rectangle 5"/>
          <p:cNvSpPr>
            <a:spLocks noGrp="1" noChangeArrowheads="1"/>
          </p:cNvSpPr>
          <p:nvPr>
            <p:ph type="body" idx="1"/>
          </p:nvPr>
        </p:nvSpPr>
        <p:spPr bwMode="auto">
          <a:xfrm>
            <a:off x="458788" y="992188"/>
            <a:ext cx="7751762" cy="438626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Body Text</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703" r:id="rId1"/>
    <p:sldLayoutId id="2147483702" r:id="rId2"/>
    <p:sldLayoutId id="2147483701" r:id="rId3"/>
    <p:sldLayoutId id="2147483700" r:id="rId4"/>
    <p:sldLayoutId id="2147483699" r:id="rId5"/>
    <p:sldLayoutId id="2147483698" r:id="rId6"/>
    <p:sldLayoutId id="2147483697" r:id="rId7"/>
    <p:sldLayoutId id="2147483696" r:id="rId8"/>
    <p:sldLayoutId id="2147483695" r:id="rId9"/>
    <p:sldLayoutId id="2147483694" r:id="rId10"/>
    <p:sldLayoutId id="2147483693" r:id="rId11"/>
  </p:sldLayoutIdLst>
  <p:timing>
    <p:tnLst>
      <p:par>
        <p:cTn id="1" dur="indefinite" restart="never" nodeType="tmRoot"/>
      </p:par>
    </p:tnLst>
  </p:timing>
  <p:txStyles>
    <p:titleStyle>
      <a:lvl1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mj-lt"/>
          <a:ea typeface="+mj-ea"/>
          <a:cs typeface="+mj-cs"/>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90000"/>
        </a:lnSpc>
        <a:spcBef>
          <a:spcPct val="70000"/>
        </a:spcBef>
        <a:spcAft>
          <a:spcPct val="0"/>
        </a:spcAft>
        <a:buClr>
          <a:schemeClr val="hlink"/>
        </a:buClr>
        <a:buSzPct val="90000"/>
        <a:buChar char="•"/>
        <a:defRPr sz="2000">
          <a:solidFill>
            <a:schemeClr val="tx1"/>
          </a:solidFill>
          <a:latin typeface="+mn-lt"/>
          <a:ea typeface="+mn-ea"/>
          <a:cs typeface="+mn-cs"/>
        </a:defRPr>
      </a:lvl1pPr>
      <a:lvl2pPr marL="458788" indent="-169863" algn="l" rtl="0" eaLnBrk="1" fontAlgn="base" hangingPunct="1">
        <a:lnSpc>
          <a:spcPct val="90000"/>
        </a:lnSpc>
        <a:spcBef>
          <a:spcPct val="70000"/>
        </a:spcBef>
        <a:spcAft>
          <a:spcPct val="0"/>
        </a:spcAft>
        <a:buClr>
          <a:schemeClr val="hlink"/>
        </a:buClr>
        <a:buSzPct val="80000"/>
        <a:buFont typeface="Wingdings" pitchFamily="2" charset="2"/>
        <a:buChar char="§"/>
        <a:defRPr>
          <a:solidFill>
            <a:schemeClr val="tx1"/>
          </a:solidFill>
          <a:latin typeface="+mn-lt"/>
        </a:defRPr>
      </a:lvl2pPr>
      <a:lvl3pPr marL="854075" indent="-173038" algn="l" rtl="0" eaLnBrk="1" fontAlgn="base" hangingPunct="1">
        <a:lnSpc>
          <a:spcPct val="90000"/>
        </a:lnSpc>
        <a:spcBef>
          <a:spcPct val="70000"/>
        </a:spcBef>
        <a:spcAft>
          <a:spcPct val="0"/>
        </a:spcAft>
        <a:buClr>
          <a:schemeClr val="bg2"/>
        </a:buClr>
        <a:buSzPct val="80000"/>
        <a:buChar char="•"/>
        <a:defRPr>
          <a:solidFill>
            <a:schemeClr val="tx1"/>
          </a:solidFill>
          <a:latin typeface="+mn-lt"/>
        </a:defRPr>
      </a:lvl3pPr>
      <a:lvl4pPr marL="1254125" indent="-165100" algn="l" rtl="0" eaLnBrk="1" fontAlgn="base" hangingPunct="1">
        <a:lnSpc>
          <a:spcPct val="90000"/>
        </a:lnSpc>
        <a:spcBef>
          <a:spcPct val="70000"/>
        </a:spcBef>
        <a:spcAft>
          <a:spcPct val="0"/>
        </a:spcAft>
        <a:buClr>
          <a:srgbClr val="2D4A6D"/>
        </a:buClr>
        <a:buSzPct val="90000"/>
        <a:buFont typeface="Segoe" pitchFamily="34" charset="0"/>
        <a:buChar char="-"/>
        <a:defRPr sz="1600">
          <a:solidFill>
            <a:schemeClr val="tx1"/>
          </a:solidFill>
          <a:latin typeface="+mn-lt"/>
        </a:defRPr>
      </a:lvl4pPr>
      <a:lvl5pPr marL="15446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ubtitle 2"/>
          <p:cNvSpPr>
            <a:spLocks noGrp="1"/>
          </p:cNvSpPr>
          <p:nvPr>
            <p:ph type="subTitle" sz="quarter" idx="1"/>
          </p:nvPr>
        </p:nvSpPr>
        <p:spPr>
          <a:xfrm>
            <a:off x="3448050" y="1981200"/>
            <a:ext cx="4152900" cy="1743075"/>
          </a:xfrm>
        </p:spPr>
        <p:txBody>
          <a:bodyPr/>
          <a:lstStyle/>
          <a:p>
            <a:r>
              <a:rPr lang="en-US" dirty="0" smtClean="0">
                <a:latin typeface="Segoe Light" pitchFamily="34" charset="0"/>
              </a:rPr>
              <a:t>Module 11</a:t>
            </a:r>
          </a:p>
          <a:p>
            <a:r>
              <a:rPr lang="en-US" dirty="0" smtClean="0"/>
              <a:t>Planning Update Deployment</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Optimizing WSUS Administration</a:t>
            </a:r>
            <a:endParaRPr lang="en-GB" dirty="0"/>
          </a:p>
        </p:txBody>
      </p:sp>
      <p:sp>
        <p:nvSpPr>
          <p:cNvPr id="4" name="AutoShape 12"/>
          <p:cNvSpPr>
            <a:spLocks noChangeArrowheads="1"/>
          </p:cNvSpPr>
          <p:nvPr/>
        </p:nvSpPr>
        <p:spPr bwMode="auto">
          <a:xfrm>
            <a:off x="220663" y="1336924"/>
            <a:ext cx="8705850" cy="3967163"/>
          </a:xfrm>
          <a:prstGeom prst="roundRect">
            <a:avLst>
              <a:gd name="adj" fmla="val 2856"/>
            </a:avLst>
          </a:prstGeom>
          <a:solidFill>
            <a:srgbClr val="DEE7F1"/>
          </a:solidFill>
          <a:ln w="9525" algn="ctr">
            <a:solidFill>
              <a:srgbClr val="333333"/>
            </a:solidFill>
            <a:round/>
            <a:headEnd/>
            <a:tailEnd/>
          </a:ln>
        </p:spPr>
        <p:txBody>
          <a:bodyPr/>
          <a:lstStyle/>
          <a:p>
            <a:pPr eaLnBrk="0" hangingPunct="0">
              <a:lnSpc>
                <a:spcPct val="90000"/>
              </a:lnSpc>
              <a:spcBef>
                <a:spcPct val="40000"/>
              </a:spcBef>
              <a:buClr>
                <a:srgbClr val="8DACD0"/>
              </a:buClr>
              <a:buSzPct val="70000"/>
              <a:buFont typeface="Wingdings" pitchFamily="2" charset="2"/>
              <a:buNone/>
            </a:pPr>
            <a:r>
              <a:rPr lang="en-GB" dirty="0" smtClean="0">
                <a:ea typeface="PMingLiU" pitchFamily="18" charset="-120"/>
              </a:rPr>
              <a:t>You can reduce administrative burden by:</a:t>
            </a:r>
            <a:endParaRPr lang="en-GB" dirty="0">
              <a:ea typeface="PMingLiU" pitchFamily="18" charset="-120"/>
            </a:endParaRPr>
          </a:p>
        </p:txBody>
      </p:sp>
      <p:grpSp>
        <p:nvGrpSpPr>
          <p:cNvPr id="6" name="Group 1"/>
          <p:cNvGrpSpPr>
            <a:grpSpLocks/>
          </p:cNvGrpSpPr>
          <p:nvPr/>
        </p:nvGrpSpPr>
        <p:grpSpPr bwMode="auto">
          <a:xfrm>
            <a:off x="495300" y="1856268"/>
            <a:ext cx="8064500" cy="641350"/>
            <a:chOff x="757238" y="4884425"/>
            <a:chExt cx="8064501" cy="641350"/>
          </a:xfrm>
        </p:grpSpPr>
        <p:sp>
          <p:nvSpPr>
            <p:cNvPr id="7"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Configuring automatic approval rules</a:t>
              </a:r>
              <a:endParaRPr lang="en-GB" dirty="0"/>
            </a:p>
          </p:txBody>
        </p:sp>
        <p:sp>
          <p:nvSpPr>
            <p:cNvPr id="8"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9" name="Group 15"/>
          <p:cNvGrpSpPr>
            <a:grpSpLocks/>
          </p:cNvGrpSpPr>
          <p:nvPr/>
        </p:nvGrpSpPr>
        <p:grpSpPr bwMode="auto">
          <a:xfrm>
            <a:off x="495300" y="2737330"/>
            <a:ext cx="8064500" cy="641350"/>
            <a:chOff x="757238" y="4884425"/>
            <a:chExt cx="8064501" cy="641350"/>
          </a:xfrm>
        </p:grpSpPr>
        <p:sp>
          <p:nvSpPr>
            <p:cNvPr id="10"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Create WSUS computer groups</a:t>
              </a:r>
              <a:endParaRPr lang="en-GB" dirty="0"/>
            </a:p>
          </p:txBody>
        </p:sp>
        <p:sp>
          <p:nvSpPr>
            <p:cNvPr id="11" name="Rounded Rectangle 8"/>
            <p:cNvSpPr>
              <a:spLocks noChangeArrowheads="1"/>
            </p:cNvSpPr>
            <p:nvPr/>
          </p:nvSpPr>
          <p:spPr bwMode="auto">
            <a:xfrm>
              <a:off x="757238" y="4949513"/>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12" name="Group 18"/>
          <p:cNvGrpSpPr>
            <a:grpSpLocks/>
          </p:cNvGrpSpPr>
          <p:nvPr/>
        </p:nvGrpSpPr>
        <p:grpSpPr bwMode="auto">
          <a:xfrm>
            <a:off x="495300" y="3608868"/>
            <a:ext cx="8064500" cy="641350"/>
            <a:chOff x="757238" y="4884425"/>
            <a:chExt cx="8064501" cy="641350"/>
          </a:xfrm>
        </p:grpSpPr>
        <p:sp>
          <p:nvSpPr>
            <p:cNvPr id="13"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Assign computers to groups using Group Policy</a:t>
              </a:r>
              <a:endParaRPr lang="en-GB" dirty="0"/>
            </a:p>
          </p:txBody>
        </p:sp>
        <p:sp>
          <p:nvSpPr>
            <p:cNvPr id="14"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15" name="Group 21"/>
          <p:cNvGrpSpPr>
            <a:grpSpLocks/>
          </p:cNvGrpSpPr>
          <p:nvPr/>
        </p:nvGrpSpPr>
        <p:grpSpPr bwMode="auto">
          <a:xfrm>
            <a:off x="495300" y="4456593"/>
            <a:ext cx="8064500" cy="641350"/>
            <a:chOff x="757238" y="4884425"/>
            <a:chExt cx="8064501" cy="641350"/>
          </a:xfrm>
        </p:grpSpPr>
        <p:sp>
          <p:nvSpPr>
            <p:cNvPr id="16"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Configure automatic synchronization</a:t>
              </a:r>
              <a:endParaRPr lang="en-GB" dirty="0"/>
            </a:p>
          </p:txBody>
        </p:sp>
        <p:sp>
          <p:nvSpPr>
            <p:cNvPr id="17"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spTree>
    <p:extLst>
      <p:ext uri="{BB962C8B-B14F-4D97-AF65-F5344CB8AC3E}">
        <p14:creationId xmlns:p14="http://schemas.microsoft.com/office/powerpoint/2010/main" val="25484882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dirty="0" smtClean="0"/>
              <a:t>Demonstration: WSUS Groups</a:t>
            </a:r>
          </a:p>
        </p:txBody>
      </p:sp>
      <p:sp>
        <p:nvSpPr>
          <p:cNvPr id="7171" name="Rectangle 3"/>
          <p:cNvSpPr>
            <a:spLocks noGrp="1" noChangeArrowheads="1"/>
          </p:cNvSpPr>
          <p:nvPr>
            <p:ph type="body" idx="1"/>
          </p:nvPr>
        </p:nvSpPr>
        <p:spPr/>
        <p:txBody>
          <a:bodyPr/>
          <a:lstStyle/>
          <a:p>
            <a:pPr marL="0" indent="0">
              <a:buNone/>
            </a:pPr>
            <a:r>
              <a:rPr lang="en-US" dirty="0" smtClean="0"/>
              <a:t>In this demonstration, you will see how to:</a:t>
            </a:r>
          </a:p>
          <a:p>
            <a:r>
              <a:rPr lang="en-US" dirty="0" smtClean="0"/>
              <a:t>Create a set of tiered computer groups</a:t>
            </a:r>
          </a:p>
          <a:p>
            <a:r>
              <a:rPr lang="en-US" dirty="0" smtClean="0"/>
              <a:t>Configure a GPO to assign a computer to a specific WSUS computer group</a:t>
            </a:r>
          </a:p>
        </p:txBody>
      </p:sp>
    </p:spTree>
    <p:extLst>
      <p:ext uri="{BB962C8B-B14F-4D97-AF65-F5344CB8AC3E}">
        <p14:creationId xmlns:p14="http://schemas.microsoft.com/office/powerpoint/2010/main" val="292924971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US" smtClean="0"/>
              <a:t>Lesson 2: Update Management</a:t>
            </a:r>
          </a:p>
        </p:txBody>
      </p:sp>
      <p:sp>
        <p:nvSpPr>
          <p:cNvPr id="6147" name="Rectangle 3"/>
          <p:cNvSpPr>
            <a:spLocks noGrp="1" noChangeArrowheads="1"/>
          </p:cNvSpPr>
          <p:nvPr>
            <p:ph type="body" idx="1"/>
          </p:nvPr>
        </p:nvSpPr>
        <p:spPr/>
        <p:txBody>
          <a:bodyPr/>
          <a:lstStyle/>
          <a:p>
            <a:r>
              <a:rPr lang="en-US" dirty="0" smtClean="0"/>
              <a:t>Update Management: More Than Deploying Updates</a:t>
            </a:r>
          </a:p>
          <a:p>
            <a:r>
              <a:rPr lang="en-US" dirty="0" smtClean="0"/>
              <a:t>Deploying Updates</a:t>
            </a:r>
          </a:p>
          <a:p>
            <a:r>
              <a:rPr lang="en-US" dirty="0" smtClean="0"/>
              <a:t>Demonstration: Automatic Approval Rule</a:t>
            </a:r>
          </a:p>
          <a:p>
            <a:r>
              <a:rPr lang="en-US" dirty="0" smtClean="0"/>
              <a:t>Verifying Update Deployment</a:t>
            </a:r>
          </a:p>
          <a:p>
            <a:r>
              <a:rPr lang="en-US" dirty="0" smtClean="0"/>
              <a:t>WSUS Reporting</a:t>
            </a:r>
          </a:p>
          <a:p>
            <a:r>
              <a:rPr lang="en-US" dirty="0" smtClean="0"/>
              <a:t>Application Updates</a:t>
            </a:r>
          </a:p>
          <a:p>
            <a:r>
              <a:rPr lang="en-US" dirty="0" smtClean="0"/>
              <a:t>Advanced Update Management Technologies</a:t>
            </a:r>
          </a:p>
          <a:p>
            <a:r>
              <a:rPr lang="en-US" dirty="0" smtClean="0"/>
              <a:t>Discussion: WSUS, System Center Essentials, or System Center Configuration Manager</a:t>
            </a:r>
          </a:p>
        </p:txBody>
      </p:sp>
    </p:spTree>
    <p:extLst>
      <p:ext uri="{BB962C8B-B14F-4D97-AF65-F5344CB8AC3E}">
        <p14:creationId xmlns:p14="http://schemas.microsoft.com/office/powerpoint/2010/main" val="256744189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smtClean="0"/>
              <a:t>Update Management: More Than Deploying Updates</a:t>
            </a:r>
          </a:p>
        </p:txBody>
      </p:sp>
      <p:sp>
        <p:nvSpPr>
          <p:cNvPr id="4" name="AutoShape 12"/>
          <p:cNvSpPr>
            <a:spLocks noChangeArrowheads="1"/>
          </p:cNvSpPr>
          <p:nvPr/>
        </p:nvSpPr>
        <p:spPr bwMode="auto">
          <a:xfrm>
            <a:off x="220663" y="1204332"/>
            <a:ext cx="8705850" cy="4947231"/>
          </a:xfrm>
          <a:prstGeom prst="roundRect">
            <a:avLst>
              <a:gd name="adj" fmla="val 2856"/>
            </a:avLst>
          </a:prstGeom>
          <a:solidFill>
            <a:srgbClr val="DEE7F1"/>
          </a:solidFill>
          <a:ln w="9525" algn="ctr">
            <a:solidFill>
              <a:srgbClr val="333333"/>
            </a:solidFill>
            <a:round/>
            <a:headEnd/>
            <a:tailEnd/>
          </a:ln>
        </p:spPr>
        <p:txBody>
          <a:bodyPr/>
          <a:lstStyle/>
          <a:p>
            <a:pPr eaLnBrk="0" hangingPunct="0">
              <a:lnSpc>
                <a:spcPct val="90000"/>
              </a:lnSpc>
              <a:spcBef>
                <a:spcPct val="40000"/>
              </a:spcBef>
              <a:buClr>
                <a:srgbClr val="8DACD0"/>
              </a:buClr>
              <a:buSzPct val="70000"/>
            </a:pPr>
            <a:r>
              <a:rPr lang="en-GB" dirty="0"/>
              <a:t>An update management plan involves the following components:</a:t>
            </a:r>
            <a:endParaRPr lang="en-US" dirty="0"/>
          </a:p>
          <a:p>
            <a:pPr eaLnBrk="0" hangingPunct="0">
              <a:lnSpc>
                <a:spcPct val="90000"/>
              </a:lnSpc>
              <a:spcBef>
                <a:spcPct val="40000"/>
              </a:spcBef>
              <a:buClr>
                <a:srgbClr val="8DACD0"/>
              </a:buClr>
              <a:buSzPct val="70000"/>
              <a:buFont typeface="Wingdings" pitchFamily="2" charset="2"/>
              <a:buNone/>
            </a:pPr>
            <a:endParaRPr lang="en-GB" dirty="0">
              <a:ea typeface="PMingLiU" pitchFamily="18" charset="-120"/>
            </a:endParaRPr>
          </a:p>
        </p:txBody>
      </p:sp>
      <p:grpSp>
        <p:nvGrpSpPr>
          <p:cNvPr id="6" name="Group 1"/>
          <p:cNvGrpSpPr>
            <a:grpSpLocks/>
          </p:cNvGrpSpPr>
          <p:nvPr/>
        </p:nvGrpSpPr>
        <p:grpSpPr bwMode="auto">
          <a:xfrm>
            <a:off x="495300" y="1967778"/>
            <a:ext cx="8064500" cy="641350"/>
            <a:chOff x="757238" y="4884425"/>
            <a:chExt cx="8064501" cy="641350"/>
          </a:xfrm>
        </p:grpSpPr>
        <p:sp>
          <p:nvSpPr>
            <p:cNvPr id="7"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Determine which updates must be deployed</a:t>
              </a:r>
              <a:endParaRPr lang="en-GB" dirty="0"/>
            </a:p>
          </p:txBody>
        </p:sp>
        <p:sp>
          <p:nvSpPr>
            <p:cNvPr id="8"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9" name="Group 15"/>
          <p:cNvGrpSpPr>
            <a:grpSpLocks/>
          </p:cNvGrpSpPr>
          <p:nvPr/>
        </p:nvGrpSpPr>
        <p:grpSpPr bwMode="auto">
          <a:xfrm>
            <a:off x="495300" y="2848840"/>
            <a:ext cx="8064500" cy="641350"/>
            <a:chOff x="757238" y="4884425"/>
            <a:chExt cx="8064501" cy="641350"/>
          </a:xfrm>
        </p:grpSpPr>
        <p:sp>
          <p:nvSpPr>
            <p:cNvPr id="10"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Test updates prior to deployment</a:t>
              </a:r>
              <a:endParaRPr lang="en-GB" dirty="0"/>
            </a:p>
          </p:txBody>
        </p:sp>
        <p:sp>
          <p:nvSpPr>
            <p:cNvPr id="11" name="Rounded Rectangle 8"/>
            <p:cNvSpPr>
              <a:spLocks noChangeArrowheads="1"/>
            </p:cNvSpPr>
            <p:nvPr/>
          </p:nvSpPr>
          <p:spPr bwMode="auto">
            <a:xfrm>
              <a:off x="757238" y="4949513"/>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12" name="Group 18"/>
          <p:cNvGrpSpPr>
            <a:grpSpLocks/>
          </p:cNvGrpSpPr>
          <p:nvPr/>
        </p:nvGrpSpPr>
        <p:grpSpPr bwMode="auto">
          <a:xfrm>
            <a:off x="495300" y="3720378"/>
            <a:ext cx="8064500" cy="641350"/>
            <a:chOff x="757238" y="4884425"/>
            <a:chExt cx="8064501" cy="641350"/>
          </a:xfrm>
        </p:grpSpPr>
        <p:sp>
          <p:nvSpPr>
            <p:cNvPr id="13"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smtClean="0"/>
                <a:t>	   Deploy updates to all affected computers</a:t>
              </a:r>
              <a:endParaRPr lang="en-GB" dirty="0"/>
            </a:p>
          </p:txBody>
        </p:sp>
        <p:sp>
          <p:nvSpPr>
            <p:cNvPr id="14"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15" name="Group 21"/>
          <p:cNvGrpSpPr>
            <a:grpSpLocks/>
          </p:cNvGrpSpPr>
          <p:nvPr/>
        </p:nvGrpSpPr>
        <p:grpSpPr bwMode="auto">
          <a:xfrm>
            <a:off x="495300" y="4568103"/>
            <a:ext cx="8064500" cy="641350"/>
            <a:chOff x="757238" y="4884425"/>
            <a:chExt cx="8064501" cy="641350"/>
          </a:xfrm>
        </p:grpSpPr>
        <p:sp>
          <p:nvSpPr>
            <p:cNvPr id="16"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Verify successful update deployment</a:t>
              </a:r>
              <a:endParaRPr lang="en-GB" dirty="0"/>
            </a:p>
          </p:txBody>
        </p:sp>
        <p:sp>
          <p:nvSpPr>
            <p:cNvPr id="17"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spTree>
    <p:extLst>
      <p:ext uri="{BB962C8B-B14F-4D97-AF65-F5344CB8AC3E}">
        <p14:creationId xmlns:p14="http://schemas.microsoft.com/office/powerpoint/2010/main" val="369638088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dirty="0" smtClean="0"/>
              <a:t>Deploying Updates</a:t>
            </a:r>
          </a:p>
        </p:txBody>
      </p:sp>
      <p:sp>
        <p:nvSpPr>
          <p:cNvPr id="5" name="AutoShape 12"/>
          <p:cNvSpPr>
            <a:spLocks noChangeArrowheads="1"/>
          </p:cNvSpPr>
          <p:nvPr/>
        </p:nvSpPr>
        <p:spPr bwMode="auto">
          <a:xfrm>
            <a:off x="220663" y="2184400"/>
            <a:ext cx="8705850" cy="3967163"/>
          </a:xfrm>
          <a:prstGeom prst="roundRect">
            <a:avLst>
              <a:gd name="adj" fmla="val 2856"/>
            </a:avLst>
          </a:prstGeom>
          <a:solidFill>
            <a:srgbClr val="DEE7F1"/>
          </a:solidFill>
          <a:ln w="9525" algn="ctr">
            <a:solidFill>
              <a:srgbClr val="333333"/>
            </a:solidFill>
            <a:round/>
            <a:headEnd/>
            <a:tailEnd/>
          </a:ln>
        </p:spPr>
        <p:txBody>
          <a:bodyPr/>
          <a:lstStyle/>
          <a:p>
            <a:pPr eaLnBrk="0" hangingPunct="0">
              <a:lnSpc>
                <a:spcPct val="90000"/>
              </a:lnSpc>
              <a:spcBef>
                <a:spcPct val="40000"/>
              </a:spcBef>
              <a:buClr>
                <a:srgbClr val="8DACD0"/>
              </a:buClr>
              <a:buSzPct val="70000"/>
              <a:buFont typeface="Wingdings" pitchFamily="2" charset="2"/>
              <a:buNone/>
            </a:pPr>
            <a:r>
              <a:rPr lang="en-GB" dirty="0" smtClean="0">
                <a:ea typeface="PMingLiU" pitchFamily="18" charset="-120"/>
              </a:rPr>
              <a:t>Update Deployment Process should include:</a:t>
            </a:r>
            <a:endParaRPr lang="en-GB" dirty="0">
              <a:ea typeface="PMingLiU" pitchFamily="18" charset="-120"/>
            </a:endParaRPr>
          </a:p>
        </p:txBody>
      </p:sp>
      <p:sp>
        <p:nvSpPr>
          <p:cNvPr id="6" name="AutoShape 4"/>
          <p:cNvSpPr>
            <a:spLocks noChangeArrowheads="1"/>
          </p:cNvSpPr>
          <p:nvPr/>
        </p:nvSpPr>
        <p:spPr bwMode="auto">
          <a:xfrm>
            <a:off x="214313" y="1085850"/>
            <a:ext cx="8699500" cy="849313"/>
          </a:xfrm>
          <a:prstGeom prst="roundRect">
            <a:avLst>
              <a:gd name="adj" fmla="val 4167"/>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anchor="ctr"/>
          <a:lstStyle/>
          <a:p>
            <a:pPr algn="ctr">
              <a:lnSpc>
                <a:spcPct val="90000"/>
              </a:lnSpc>
              <a:defRPr/>
            </a:pPr>
            <a:r>
              <a:rPr lang="en-GB" dirty="0" smtClean="0"/>
              <a:t>Organizations need a formal update testing, approval, and deployment process. </a:t>
            </a:r>
            <a:endParaRPr lang="en-US" dirty="0">
              <a:cs typeface="Arial" charset="0"/>
            </a:endParaRPr>
          </a:p>
        </p:txBody>
      </p:sp>
      <p:grpSp>
        <p:nvGrpSpPr>
          <p:cNvPr id="7" name="Group 1"/>
          <p:cNvGrpSpPr>
            <a:grpSpLocks/>
          </p:cNvGrpSpPr>
          <p:nvPr/>
        </p:nvGrpSpPr>
        <p:grpSpPr bwMode="auto">
          <a:xfrm>
            <a:off x="495300" y="2636838"/>
            <a:ext cx="8064500" cy="641350"/>
            <a:chOff x="757238" y="4884425"/>
            <a:chExt cx="8064501" cy="641350"/>
          </a:xfrm>
        </p:grpSpPr>
        <p:sp>
          <p:nvSpPr>
            <p:cNvPr id="8"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Understanding what the update addresses and its impact</a:t>
              </a:r>
              <a:endParaRPr lang="en-GB" dirty="0"/>
            </a:p>
          </p:txBody>
        </p:sp>
        <p:sp>
          <p:nvSpPr>
            <p:cNvPr id="9"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10" name="Group 15"/>
          <p:cNvGrpSpPr>
            <a:grpSpLocks/>
          </p:cNvGrpSpPr>
          <p:nvPr/>
        </p:nvGrpSpPr>
        <p:grpSpPr bwMode="auto">
          <a:xfrm>
            <a:off x="495300" y="3517900"/>
            <a:ext cx="8064500" cy="641350"/>
            <a:chOff x="757238" y="4884425"/>
            <a:chExt cx="8064501" cy="641350"/>
          </a:xfrm>
        </p:grpSpPr>
        <p:sp>
          <p:nvSpPr>
            <p:cNvPr id="11"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Testing the updates prior to general deployment</a:t>
              </a:r>
              <a:endParaRPr lang="en-GB" dirty="0"/>
            </a:p>
          </p:txBody>
        </p:sp>
        <p:sp>
          <p:nvSpPr>
            <p:cNvPr id="12" name="Rounded Rectangle 8"/>
            <p:cNvSpPr>
              <a:spLocks noChangeArrowheads="1"/>
            </p:cNvSpPr>
            <p:nvPr/>
          </p:nvSpPr>
          <p:spPr bwMode="auto">
            <a:xfrm>
              <a:off x="757238" y="4949513"/>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13" name="Group 18"/>
          <p:cNvGrpSpPr>
            <a:grpSpLocks/>
          </p:cNvGrpSpPr>
          <p:nvPr/>
        </p:nvGrpSpPr>
        <p:grpSpPr bwMode="auto">
          <a:xfrm>
            <a:off x="495300" y="4389438"/>
            <a:ext cx="8064500" cy="641350"/>
            <a:chOff x="757238" y="4884425"/>
            <a:chExt cx="8064501" cy="641350"/>
          </a:xfrm>
        </p:grpSpPr>
        <p:sp>
          <p:nvSpPr>
            <p:cNvPr id="14"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Creating Automatic Deployment Rules </a:t>
              </a:r>
              <a:endParaRPr lang="en-GB" dirty="0"/>
            </a:p>
          </p:txBody>
        </p:sp>
        <p:sp>
          <p:nvSpPr>
            <p:cNvPr id="15"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16" name="Group 21"/>
          <p:cNvGrpSpPr>
            <a:grpSpLocks/>
          </p:cNvGrpSpPr>
          <p:nvPr/>
        </p:nvGrpSpPr>
        <p:grpSpPr bwMode="auto">
          <a:xfrm>
            <a:off x="495300" y="5237163"/>
            <a:ext cx="8064500" cy="641350"/>
            <a:chOff x="757238" y="4884425"/>
            <a:chExt cx="8064501" cy="641350"/>
          </a:xfrm>
        </p:grpSpPr>
        <p:sp>
          <p:nvSpPr>
            <p:cNvPr id="17"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Using Update Deadlines To Force Update Installation</a:t>
              </a:r>
              <a:endParaRPr lang="en-GB" dirty="0"/>
            </a:p>
          </p:txBody>
        </p:sp>
        <p:sp>
          <p:nvSpPr>
            <p:cNvPr id="18"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spTree>
    <p:extLst>
      <p:ext uri="{BB962C8B-B14F-4D97-AF65-F5344CB8AC3E}">
        <p14:creationId xmlns:p14="http://schemas.microsoft.com/office/powerpoint/2010/main" val="63995096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sp>
        <p:nvSpPr>
          <p:cNvPr id="4" name="Line 2"/>
          <p:cNvSpPr>
            <a:spLocks noChangeShapeType="1"/>
          </p:cNvSpPr>
          <p:nvPr/>
        </p:nvSpPr>
        <p:spPr bwMode="auto">
          <a:xfrm flipV="1">
            <a:off x="0" y="0"/>
            <a:ext cx="9144000" cy="685800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8312674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dirty="0" smtClean="0"/>
              <a:t>Demonstration: Automatic Approval Rule</a:t>
            </a:r>
          </a:p>
        </p:txBody>
      </p:sp>
      <p:sp>
        <p:nvSpPr>
          <p:cNvPr id="7171" name="Rectangle 3"/>
          <p:cNvSpPr>
            <a:spLocks noGrp="1" noChangeArrowheads="1"/>
          </p:cNvSpPr>
          <p:nvPr>
            <p:ph type="body" idx="1"/>
          </p:nvPr>
        </p:nvSpPr>
        <p:spPr/>
        <p:txBody>
          <a:bodyPr/>
          <a:lstStyle/>
          <a:p>
            <a:r>
              <a:rPr lang="en-US" dirty="0" smtClean="0"/>
              <a:t>Review the Default Automatic Approval Rule</a:t>
            </a:r>
          </a:p>
          <a:p>
            <a:r>
              <a:rPr lang="en-US" dirty="0" smtClean="0"/>
              <a:t>Create an Automatic Approval Rule for all updates so that they are deployed to the </a:t>
            </a:r>
            <a:r>
              <a:rPr lang="en-US" dirty="0" err="1" smtClean="0"/>
              <a:t>Update_Testing</a:t>
            </a:r>
            <a:r>
              <a:rPr lang="en-US" dirty="0" smtClean="0"/>
              <a:t> group</a:t>
            </a:r>
          </a:p>
          <a:p>
            <a:r>
              <a:rPr lang="en-US" dirty="0" smtClean="0"/>
              <a:t>Create an Automatic Approval Rule for critical and security updates so that they are deployed 10 days after approval to the </a:t>
            </a:r>
            <a:r>
              <a:rPr lang="en-US" dirty="0" err="1" smtClean="0"/>
              <a:t>Melbourne_Marketing</a:t>
            </a:r>
            <a:r>
              <a:rPr lang="en-US" dirty="0" smtClean="0"/>
              <a:t> group.</a:t>
            </a:r>
          </a:p>
          <a:p>
            <a:r>
              <a:rPr lang="en-US" dirty="0" smtClean="0"/>
              <a:t>Examine default automatic approval settings for update revisions and updates to WSUS</a:t>
            </a:r>
          </a:p>
        </p:txBody>
      </p:sp>
    </p:spTree>
    <p:extLst>
      <p:ext uri="{BB962C8B-B14F-4D97-AF65-F5344CB8AC3E}">
        <p14:creationId xmlns:p14="http://schemas.microsoft.com/office/powerpoint/2010/main" val="81622301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sp>
        <p:nvSpPr>
          <p:cNvPr id="4" name="Line 2"/>
          <p:cNvSpPr>
            <a:spLocks noChangeShapeType="1"/>
          </p:cNvSpPr>
          <p:nvPr/>
        </p:nvSpPr>
        <p:spPr bwMode="auto">
          <a:xfrm flipV="1">
            <a:off x="0" y="0"/>
            <a:ext cx="9144000" cy="685800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6013802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smtClean="0"/>
              <a:t>Verifying Update Deployment</a:t>
            </a:r>
          </a:p>
        </p:txBody>
      </p:sp>
      <p:sp>
        <p:nvSpPr>
          <p:cNvPr id="4" name="AutoShape 12"/>
          <p:cNvSpPr>
            <a:spLocks noChangeArrowheads="1"/>
          </p:cNvSpPr>
          <p:nvPr/>
        </p:nvSpPr>
        <p:spPr bwMode="auto">
          <a:xfrm>
            <a:off x="220663" y="2184400"/>
            <a:ext cx="8705850" cy="3967163"/>
          </a:xfrm>
          <a:prstGeom prst="roundRect">
            <a:avLst>
              <a:gd name="adj" fmla="val 2856"/>
            </a:avLst>
          </a:prstGeom>
          <a:solidFill>
            <a:srgbClr val="DEE7F1"/>
          </a:solidFill>
          <a:ln w="9525" algn="ctr">
            <a:solidFill>
              <a:srgbClr val="333333"/>
            </a:solidFill>
            <a:round/>
            <a:headEnd/>
            <a:tailEnd/>
          </a:ln>
        </p:spPr>
        <p:txBody>
          <a:bodyPr/>
          <a:lstStyle/>
          <a:p>
            <a:pPr eaLnBrk="0" hangingPunct="0">
              <a:lnSpc>
                <a:spcPct val="90000"/>
              </a:lnSpc>
              <a:spcBef>
                <a:spcPct val="40000"/>
              </a:spcBef>
              <a:buClr>
                <a:srgbClr val="8DACD0"/>
              </a:buClr>
              <a:buSzPct val="70000"/>
              <a:buFont typeface="Wingdings" pitchFamily="2" charset="2"/>
              <a:buNone/>
            </a:pPr>
            <a:r>
              <a:rPr lang="en-GB" dirty="0" smtClean="0">
                <a:ea typeface="PMingLiU" pitchFamily="18" charset="-120"/>
              </a:rPr>
              <a:t>Use the following to verify successful update deployment:</a:t>
            </a:r>
            <a:endParaRPr lang="en-GB" dirty="0">
              <a:ea typeface="PMingLiU" pitchFamily="18" charset="-120"/>
            </a:endParaRPr>
          </a:p>
        </p:txBody>
      </p:sp>
      <p:sp>
        <p:nvSpPr>
          <p:cNvPr id="5" name="AutoShape 4"/>
          <p:cNvSpPr>
            <a:spLocks noChangeArrowheads="1"/>
          </p:cNvSpPr>
          <p:nvPr/>
        </p:nvSpPr>
        <p:spPr bwMode="auto">
          <a:xfrm>
            <a:off x="214313" y="1085850"/>
            <a:ext cx="8699500" cy="849313"/>
          </a:xfrm>
          <a:prstGeom prst="roundRect">
            <a:avLst>
              <a:gd name="adj" fmla="val 4167"/>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anchor="ctr"/>
          <a:lstStyle/>
          <a:p>
            <a:pPr algn="ctr">
              <a:lnSpc>
                <a:spcPct val="90000"/>
              </a:lnSpc>
              <a:defRPr/>
            </a:pPr>
            <a:r>
              <a:rPr lang="en-GB" dirty="0" smtClean="0"/>
              <a:t>Just because you deploy an update for installation doesn’t mean that the update has successfully installed</a:t>
            </a:r>
            <a:endParaRPr lang="en-US" dirty="0">
              <a:cs typeface="Arial" charset="0"/>
            </a:endParaRPr>
          </a:p>
        </p:txBody>
      </p:sp>
      <p:grpSp>
        <p:nvGrpSpPr>
          <p:cNvPr id="6" name="Group 1"/>
          <p:cNvGrpSpPr>
            <a:grpSpLocks/>
          </p:cNvGrpSpPr>
          <p:nvPr/>
        </p:nvGrpSpPr>
        <p:grpSpPr bwMode="auto">
          <a:xfrm>
            <a:off x="495300" y="2636838"/>
            <a:ext cx="8064500" cy="641350"/>
            <a:chOff x="757238" y="4884425"/>
            <a:chExt cx="8064501" cy="641350"/>
          </a:xfrm>
        </p:grpSpPr>
        <p:sp>
          <p:nvSpPr>
            <p:cNvPr id="7"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WSUS Reports</a:t>
              </a:r>
              <a:endParaRPr lang="en-GB" dirty="0"/>
            </a:p>
          </p:txBody>
        </p:sp>
        <p:sp>
          <p:nvSpPr>
            <p:cNvPr id="8"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9" name="Group 15"/>
          <p:cNvGrpSpPr>
            <a:grpSpLocks/>
          </p:cNvGrpSpPr>
          <p:nvPr/>
        </p:nvGrpSpPr>
        <p:grpSpPr bwMode="auto">
          <a:xfrm>
            <a:off x="495300" y="3517900"/>
            <a:ext cx="8064500" cy="641350"/>
            <a:chOff x="757238" y="4884425"/>
            <a:chExt cx="8064501" cy="641350"/>
          </a:xfrm>
        </p:grpSpPr>
        <p:sp>
          <p:nvSpPr>
            <p:cNvPr id="10"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Microsoft Baseline Security </a:t>
              </a:r>
              <a:r>
                <a:rPr lang="en-GB" dirty="0" err="1" smtClean="0"/>
                <a:t>Analyzer</a:t>
              </a:r>
              <a:r>
                <a:rPr lang="en-GB" dirty="0" smtClean="0"/>
                <a:t> (MBSA)</a:t>
              </a:r>
              <a:endParaRPr lang="en-GB" dirty="0"/>
            </a:p>
          </p:txBody>
        </p:sp>
        <p:sp>
          <p:nvSpPr>
            <p:cNvPr id="11" name="Rounded Rectangle 8"/>
            <p:cNvSpPr>
              <a:spLocks noChangeArrowheads="1"/>
            </p:cNvSpPr>
            <p:nvPr/>
          </p:nvSpPr>
          <p:spPr bwMode="auto">
            <a:xfrm>
              <a:off x="757238" y="4949513"/>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12" name="Group 18"/>
          <p:cNvGrpSpPr>
            <a:grpSpLocks/>
          </p:cNvGrpSpPr>
          <p:nvPr/>
        </p:nvGrpSpPr>
        <p:grpSpPr bwMode="auto">
          <a:xfrm>
            <a:off x="495300" y="4389438"/>
            <a:ext cx="8064500" cy="641350"/>
            <a:chOff x="757238" y="4884425"/>
            <a:chExt cx="8064501" cy="641350"/>
          </a:xfrm>
        </p:grpSpPr>
        <p:sp>
          <p:nvSpPr>
            <p:cNvPr id="13"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Get-Hotfix PowerShell v2 command</a:t>
              </a:r>
              <a:endParaRPr lang="en-GB" dirty="0"/>
            </a:p>
          </p:txBody>
        </p:sp>
        <p:sp>
          <p:nvSpPr>
            <p:cNvPr id="14"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spTree>
    <p:extLst>
      <p:ext uri="{BB962C8B-B14F-4D97-AF65-F5344CB8AC3E}">
        <p14:creationId xmlns:p14="http://schemas.microsoft.com/office/powerpoint/2010/main" val="81622301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WSUS Reporting</a:t>
            </a:r>
            <a:endParaRPr lang="en-GB"/>
          </a:p>
        </p:txBody>
      </p:sp>
      <p:sp>
        <p:nvSpPr>
          <p:cNvPr id="11" name="AutoShape 5"/>
          <p:cNvSpPr>
            <a:spLocks noChangeArrowheads="1"/>
          </p:cNvSpPr>
          <p:nvPr/>
        </p:nvSpPr>
        <p:spPr bwMode="auto">
          <a:xfrm>
            <a:off x="511176" y="965125"/>
            <a:ext cx="7840662" cy="5308444"/>
          </a:xfrm>
          <a:prstGeom prst="roundRect">
            <a:avLst>
              <a:gd name="adj" fmla="val 4167"/>
            </a:avLst>
          </a:prstGeom>
          <a:solidFill>
            <a:srgbClr val="DEE7F1"/>
          </a:solidFill>
          <a:ln w="9525" algn="ctr">
            <a:solidFill>
              <a:srgbClr val="333333"/>
            </a:solidFill>
            <a:round/>
            <a:headEnd/>
            <a:tailEnd/>
          </a:ln>
        </p:spPr>
        <p:txBody>
          <a:bodyPr/>
          <a:lstStyle/>
          <a:p>
            <a:pPr marL="174625" indent="-174625" algn="l">
              <a:lnSpc>
                <a:spcPct val="90000"/>
              </a:lnSpc>
              <a:spcBef>
                <a:spcPct val="70000"/>
              </a:spcBef>
              <a:buClr>
                <a:schemeClr val="hlink"/>
              </a:buClr>
              <a:buSzPct val="90000"/>
              <a:defRPr/>
            </a:pPr>
            <a:r>
              <a:rPr lang="en-US" sz="2000" kern="0" dirty="0" smtClean="0"/>
              <a:t>WSUS can generate the following reports:</a:t>
            </a:r>
          </a:p>
          <a:p>
            <a:pPr marL="174625" indent="-174625" algn="l">
              <a:lnSpc>
                <a:spcPct val="90000"/>
              </a:lnSpc>
              <a:spcBef>
                <a:spcPct val="70000"/>
              </a:spcBef>
              <a:buClr>
                <a:schemeClr val="hlink"/>
              </a:buClr>
              <a:buSzPct val="90000"/>
              <a:defRPr/>
            </a:pPr>
            <a:endParaRPr lang="en-US" sz="2000" kern="0" dirty="0"/>
          </a:p>
          <a:p>
            <a:pPr marL="174625" indent="-174625" algn="l">
              <a:lnSpc>
                <a:spcPct val="90000"/>
              </a:lnSpc>
              <a:spcBef>
                <a:spcPct val="70000"/>
              </a:spcBef>
              <a:buClr>
                <a:schemeClr val="hlink"/>
              </a:buClr>
              <a:buSzPct val="90000"/>
              <a:defRPr/>
            </a:pPr>
            <a:endParaRPr lang="en-US" sz="2000" kern="0" dirty="0" smtClean="0"/>
          </a:p>
          <a:p>
            <a:pPr marL="174625" indent="-174625">
              <a:lnSpc>
                <a:spcPct val="90000"/>
              </a:lnSpc>
              <a:spcBef>
                <a:spcPct val="70000"/>
              </a:spcBef>
              <a:buClr>
                <a:schemeClr val="hlink"/>
              </a:buClr>
              <a:buSzPct val="90000"/>
              <a:defRPr/>
            </a:pPr>
            <a:endParaRPr lang="en-US" sz="2000" kern="0" dirty="0"/>
          </a:p>
          <a:p>
            <a:pPr marL="174625" indent="-174625">
              <a:lnSpc>
                <a:spcPct val="90000"/>
              </a:lnSpc>
              <a:spcBef>
                <a:spcPct val="70000"/>
              </a:spcBef>
              <a:buClr>
                <a:schemeClr val="hlink"/>
              </a:buClr>
              <a:buSzPct val="90000"/>
              <a:defRPr/>
            </a:pPr>
            <a:endParaRPr lang="en-US" sz="2000" kern="0" dirty="0" smtClean="0"/>
          </a:p>
          <a:p>
            <a:pPr marL="174625" indent="-174625" algn="l">
              <a:lnSpc>
                <a:spcPct val="90000"/>
              </a:lnSpc>
              <a:spcBef>
                <a:spcPct val="70000"/>
              </a:spcBef>
              <a:buClr>
                <a:schemeClr val="hlink"/>
              </a:buClr>
              <a:buSzPct val="90000"/>
              <a:defRPr/>
            </a:pPr>
            <a:endParaRPr lang="en-US" sz="2000" dirty="0"/>
          </a:p>
        </p:txBody>
      </p:sp>
      <p:sp>
        <p:nvSpPr>
          <p:cNvPr id="12" name="AutoShape 6"/>
          <p:cNvSpPr>
            <a:spLocks noChangeArrowheads="1"/>
          </p:cNvSpPr>
          <p:nvPr/>
        </p:nvSpPr>
        <p:spPr bwMode="auto">
          <a:xfrm>
            <a:off x="852487" y="1610894"/>
            <a:ext cx="7250113" cy="4392216"/>
          </a:xfrm>
          <a:prstGeom prst="roundRect">
            <a:avLst>
              <a:gd name="adj" fmla="val 4167"/>
            </a:avLst>
          </a:prstGeom>
          <a:solidFill>
            <a:srgbClr val="F2E7CE"/>
          </a:solidFill>
          <a:ln w="9525" algn="ctr">
            <a:solidFill>
              <a:srgbClr val="333333"/>
            </a:solidFill>
            <a:round/>
            <a:headEnd/>
            <a:tailEnd/>
          </a:ln>
        </p:spPr>
        <p:txBody>
          <a:bodyPr anchor="ctr">
            <a:spAutoFit/>
          </a:bodyPr>
          <a:lstStyle/>
          <a:p>
            <a:pPr marL="174625" indent="-174625" algn="l">
              <a:lnSpc>
                <a:spcPct val="90000"/>
              </a:lnSpc>
              <a:spcBef>
                <a:spcPct val="70000"/>
              </a:spcBef>
              <a:buClr>
                <a:schemeClr val="hlink"/>
              </a:buClr>
              <a:buSzPct val="90000"/>
              <a:buFontTx/>
              <a:buChar char="•"/>
            </a:pPr>
            <a:r>
              <a:rPr lang="en-US" sz="2000" b="0" dirty="0" smtClean="0"/>
              <a:t>Update Status Summary</a:t>
            </a:r>
          </a:p>
          <a:p>
            <a:pPr marL="174625" indent="-174625" algn="l">
              <a:lnSpc>
                <a:spcPct val="90000"/>
              </a:lnSpc>
              <a:spcBef>
                <a:spcPct val="70000"/>
              </a:spcBef>
              <a:buClr>
                <a:schemeClr val="hlink"/>
              </a:buClr>
              <a:buSzPct val="90000"/>
              <a:buFontTx/>
              <a:buChar char="•"/>
            </a:pPr>
            <a:r>
              <a:rPr lang="en-US" sz="2000" b="0" dirty="0" smtClean="0"/>
              <a:t>Update Detailed Status</a:t>
            </a:r>
          </a:p>
          <a:p>
            <a:pPr marL="174625" indent="-174625" algn="l">
              <a:lnSpc>
                <a:spcPct val="90000"/>
              </a:lnSpc>
              <a:spcBef>
                <a:spcPct val="70000"/>
              </a:spcBef>
              <a:buClr>
                <a:schemeClr val="hlink"/>
              </a:buClr>
              <a:buSzPct val="90000"/>
              <a:buFontTx/>
              <a:buChar char="•"/>
            </a:pPr>
            <a:r>
              <a:rPr lang="en-US" sz="2000" b="0" dirty="0" smtClean="0"/>
              <a:t>Update Tabular Status</a:t>
            </a:r>
          </a:p>
          <a:p>
            <a:pPr marL="174625" indent="-174625" algn="l">
              <a:lnSpc>
                <a:spcPct val="90000"/>
              </a:lnSpc>
              <a:spcBef>
                <a:spcPct val="70000"/>
              </a:spcBef>
              <a:buClr>
                <a:schemeClr val="hlink"/>
              </a:buClr>
              <a:buSzPct val="90000"/>
              <a:buFontTx/>
              <a:buChar char="•"/>
            </a:pPr>
            <a:r>
              <a:rPr lang="en-US" sz="2000" b="0" dirty="0" smtClean="0"/>
              <a:t>Update Tabular Status For Approved Updates</a:t>
            </a:r>
          </a:p>
          <a:p>
            <a:pPr marL="174625" indent="-174625" algn="l">
              <a:lnSpc>
                <a:spcPct val="90000"/>
              </a:lnSpc>
              <a:spcBef>
                <a:spcPct val="70000"/>
              </a:spcBef>
              <a:buClr>
                <a:schemeClr val="hlink"/>
              </a:buClr>
              <a:buSzPct val="90000"/>
              <a:buFontTx/>
              <a:buChar char="•"/>
            </a:pPr>
            <a:r>
              <a:rPr lang="en-US" sz="2000" b="0" dirty="0" smtClean="0"/>
              <a:t>Computer Status Summary</a:t>
            </a:r>
          </a:p>
          <a:p>
            <a:pPr marL="174625" indent="-174625" algn="l">
              <a:lnSpc>
                <a:spcPct val="90000"/>
              </a:lnSpc>
              <a:spcBef>
                <a:spcPct val="70000"/>
              </a:spcBef>
              <a:buClr>
                <a:schemeClr val="hlink"/>
              </a:buClr>
              <a:buSzPct val="90000"/>
              <a:buFontTx/>
              <a:buChar char="•"/>
            </a:pPr>
            <a:r>
              <a:rPr lang="en-US" sz="2000" b="0" dirty="0" smtClean="0"/>
              <a:t>Computer Detailed Status</a:t>
            </a:r>
          </a:p>
          <a:p>
            <a:pPr marL="174625" indent="-174625" algn="l">
              <a:lnSpc>
                <a:spcPct val="90000"/>
              </a:lnSpc>
              <a:spcBef>
                <a:spcPct val="70000"/>
              </a:spcBef>
              <a:buClr>
                <a:schemeClr val="hlink"/>
              </a:buClr>
              <a:buSzPct val="90000"/>
              <a:buFontTx/>
              <a:buChar char="•"/>
            </a:pPr>
            <a:r>
              <a:rPr lang="en-US" sz="2000" b="0" dirty="0" smtClean="0"/>
              <a:t>Computer Tabular Status</a:t>
            </a:r>
          </a:p>
          <a:p>
            <a:pPr marL="174625" indent="-174625" algn="l">
              <a:lnSpc>
                <a:spcPct val="90000"/>
              </a:lnSpc>
              <a:spcBef>
                <a:spcPct val="70000"/>
              </a:spcBef>
              <a:buClr>
                <a:schemeClr val="hlink"/>
              </a:buClr>
              <a:buSzPct val="90000"/>
              <a:buFontTx/>
              <a:buChar char="•"/>
            </a:pPr>
            <a:r>
              <a:rPr lang="en-US" sz="2000" b="0" dirty="0" smtClean="0"/>
              <a:t>Computer Tabular Status For Approved Updates</a:t>
            </a:r>
          </a:p>
          <a:p>
            <a:pPr marL="174625" indent="-174625" algn="l">
              <a:lnSpc>
                <a:spcPct val="90000"/>
              </a:lnSpc>
              <a:spcBef>
                <a:spcPct val="70000"/>
              </a:spcBef>
              <a:buClr>
                <a:schemeClr val="hlink"/>
              </a:buClr>
              <a:buSzPct val="90000"/>
              <a:buFontTx/>
              <a:buChar char="•"/>
            </a:pPr>
            <a:r>
              <a:rPr lang="en-US" sz="2000" b="0" dirty="0" smtClean="0"/>
              <a:t>Synchronization Results</a:t>
            </a:r>
          </a:p>
        </p:txBody>
      </p:sp>
    </p:spTree>
    <p:extLst>
      <p:ext uri="{BB962C8B-B14F-4D97-AF65-F5344CB8AC3E}">
        <p14:creationId xmlns:p14="http://schemas.microsoft.com/office/powerpoint/2010/main" val="19469301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r>
              <a:rPr lang="en-US" dirty="0" smtClean="0"/>
              <a:t>Module Overview</a:t>
            </a:r>
          </a:p>
        </p:txBody>
      </p:sp>
      <p:sp>
        <p:nvSpPr>
          <p:cNvPr id="5123" name="Rectangle 3"/>
          <p:cNvSpPr>
            <a:spLocks noGrp="1" noChangeArrowheads="1"/>
          </p:cNvSpPr>
          <p:nvPr>
            <p:ph type="body" idx="1"/>
          </p:nvPr>
        </p:nvSpPr>
        <p:spPr/>
        <p:txBody>
          <a:bodyPr/>
          <a:lstStyle/>
          <a:p>
            <a:r>
              <a:rPr lang="en-US" dirty="0" smtClean="0"/>
              <a:t>WSUS Topologies</a:t>
            </a:r>
          </a:p>
          <a:p>
            <a:r>
              <a:rPr lang="en-US" dirty="0" smtClean="0"/>
              <a:t>Update Management</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smtClean="0"/>
              <a:t>Application Updates</a:t>
            </a:r>
          </a:p>
        </p:txBody>
      </p:sp>
      <p:sp>
        <p:nvSpPr>
          <p:cNvPr id="4" name="AutoShape 3"/>
          <p:cNvSpPr>
            <a:spLocks noChangeArrowheads="1"/>
          </p:cNvSpPr>
          <p:nvPr/>
        </p:nvSpPr>
        <p:spPr bwMode="auto">
          <a:xfrm>
            <a:off x="401638" y="1161645"/>
            <a:ext cx="8383587" cy="4904302"/>
          </a:xfrm>
          <a:prstGeom prst="roundRect">
            <a:avLst>
              <a:gd name="adj" fmla="val 4167"/>
            </a:avLst>
          </a:prstGeom>
          <a:solidFill>
            <a:srgbClr val="DEE7F1"/>
          </a:solidFill>
          <a:ln w="9525" algn="ctr">
            <a:solidFill>
              <a:srgbClr val="333333"/>
            </a:solidFill>
            <a:round/>
            <a:headEnd/>
            <a:tailEnd/>
          </a:ln>
        </p:spPr>
        <p:txBody>
          <a:bodyPr/>
          <a:lstStyle/>
          <a:p>
            <a:pPr eaLnBrk="0" hangingPunct="0"/>
            <a:r>
              <a:rPr lang="en-US" dirty="0" smtClean="0"/>
              <a:t>When planning update management, </a:t>
            </a:r>
            <a:r>
              <a:rPr lang="en-US" dirty="0"/>
              <a:t>consider: </a:t>
            </a:r>
          </a:p>
        </p:txBody>
      </p:sp>
      <p:sp>
        <p:nvSpPr>
          <p:cNvPr id="5" name="Rounded Rectangle 844806"/>
          <p:cNvSpPr>
            <a:spLocks noChangeArrowheads="1"/>
          </p:cNvSpPr>
          <p:nvPr/>
        </p:nvSpPr>
        <p:spPr bwMode="auto">
          <a:xfrm>
            <a:off x="646113" y="2058600"/>
            <a:ext cx="7896225" cy="2691801"/>
          </a:xfrm>
          <a:prstGeom prst="roundRect">
            <a:avLst>
              <a:gd name="adj" fmla="val 4167"/>
            </a:avLst>
          </a:prstGeom>
          <a:solidFill>
            <a:srgbClr val="EAE1C8"/>
          </a:solidFill>
          <a:ln w="9525" algn="ctr">
            <a:solidFill>
              <a:srgbClr val="333333"/>
            </a:solidFill>
            <a:round/>
            <a:headEnd/>
            <a:tailEnd/>
          </a:ln>
        </p:spPr>
        <p:txBody>
          <a:bodyPr anchor="ctr">
            <a:spAutoFit/>
          </a:bodyPr>
          <a:lstStyle/>
          <a:p>
            <a:pPr marL="228600" indent="-228600" eaLnBrk="0" hangingPunct="0">
              <a:lnSpc>
                <a:spcPct val="90000"/>
              </a:lnSpc>
              <a:spcBef>
                <a:spcPct val="40000"/>
              </a:spcBef>
              <a:buClr>
                <a:schemeClr val="hlink"/>
              </a:buClr>
              <a:buFontTx/>
              <a:buChar char="•"/>
            </a:pPr>
            <a:r>
              <a:rPr lang="en-US" altLang="ja-JP" dirty="0" smtClean="0">
                <a:ea typeface="MS PGothic" pitchFamily="34" charset="-128"/>
              </a:rPr>
              <a:t>Few organizations run only Microsoft software</a:t>
            </a:r>
          </a:p>
          <a:p>
            <a:pPr marL="228600" indent="-228600" eaLnBrk="0" hangingPunct="0">
              <a:lnSpc>
                <a:spcPct val="90000"/>
              </a:lnSpc>
              <a:spcBef>
                <a:spcPct val="40000"/>
              </a:spcBef>
              <a:buClr>
                <a:schemeClr val="hlink"/>
              </a:buClr>
              <a:buFontTx/>
              <a:buChar char="•"/>
            </a:pPr>
            <a:r>
              <a:rPr lang="en-US" altLang="ja-JP" dirty="0" smtClean="0">
                <a:ea typeface="MS PGothic" pitchFamily="34" charset="-128"/>
              </a:rPr>
              <a:t>Third-party applications must also be kept up-to-date</a:t>
            </a:r>
            <a:endParaRPr lang="en-US" altLang="ja-JP" dirty="0">
              <a:ea typeface="MS PGothic" pitchFamily="34" charset="-128"/>
            </a:endParaRPr>
          </a:p>
          <a:p>
            <a:pPr marL="228600" indent="-228600" eaLnBrk="0" hangingPunct="0">
              <a:lnSpc>
                <a:spcPct val="90000"/>
              </a:lnSpc>
              <a:spcBef>
                <a:spcPct val="40000"/>
              </a:spcBef>
              <a:buClr>
                <a:schemeClr val="hlink"/>
              </a:buClr>
              <a:buFontTx/>
              <a:buChar char="•"/>
            </a:pPr>
            <a:r>
              <a:rPr lang="en-US" altLang="ja-JP" dirty="0">
                <a:ea typeface="MS PGothic" pitchFamily="34" charset="-128"/>
              </a:rPr>
              <a:t>WSUS </a:t>
            </a:r>
            <a:r>
              <a:rPr lang="en-US" altLang="ja-JP" dirty="0" smtClean="0">
                <a:ea typeface="MS PGothic" pitchFamily="34" charset="-128"/>
              </a:rPr>
              <a:t>cannot </a:t>
            </a:r>
            <a:r>
              <a:rPr lang="en-US" altLang="ja-JP" dirty="0">
                <a:ea typeface="MS PGothic" pitchFamily="34" charset="-128"/>
              </a:rPr>
              <a:t>deploy updates to </a:t>
            </a:r>
            <a:r>
              <a:rPr lang="en-US" altLang="ja-JP" dirty="0" smtClean="0">
                <a:ea typeface="MS PGothic" pitchFamily="34" charset="-128"/>
              </a:rPr>
              <a:t>third-party </a:t>
            </a:r>
            <a:r>
              <a:rPr lang="en-US" altLang="ja-JP" dirty="0">
                <a:ea typeface="MS PGothic" pitchFamily="34" charset="-128"/>
              </a:rPr>
              <a:t>applications</a:t>
            </a:r>
          </a:p>
          <a:p>
            <a:pPr marL="228600" indent="-228600" eaLnBrk="0" hangingPunct="0">
              <a:lnSpc>
                <a:spcPct val="90000"/>
              </a:lnSpc>
              <a:spcBef>
                <a:spcPct val="40000"/>
              </a:spcBef>
              <a:buClr>
                <a:schemeClr val="hlink"/>
              </a:buClr>
              <a:buFontTx/>
              <a:buChar char="•"/>
            </a:pPr>
            <a:r>
              <a:rPr lang="en-US" altLang="ja-JP" dirty="0" smtClean="0">
                <a:ea typeface="MS PGothic" pitchFamily="34" charset="-128"/>
              </a:rPr>
              <a:t>Use Group Policy to deploy updates to third-party applications in .</a:t>
            </a:r>
            <a:r>
              <a:rPr lang="en-US" altLang="ja-JP" dirty="0" err="1" smtClean="0">
                <a:ea typeface="MS PGothic" pitchFamily="34" charset="-128"/>
              </a:rPr>
              <a:t>msp</a:t>
            </a:r>
            <a:r>
              <a:rPr lang="en-US" altLang="ja-JP" dirty="0" smtClean="0">
                <a:ea typeface="MS PGothic" pitchFamily="34" charset="-128"/>
              </a:rPr>
              <a:t> format</a:t>
            </a:r>
            <a:endParaRPr lang="en-US" altLang="ja-JP" dirty="0">
              <a:ea typeface="MS PGothic" pitchFamily="34" charset="-128"/>
            </a:endParaRPr>
          </a:p>
          <a:p>
            <a:pPr marL="228600" indent="-228600" eaLnBrk="0" hangingPunct="0">
              <a:lnSpc>
                <a:spcPct val="90000"/>
              </a:lnSpc>
              <a:spcBef>
                <a:spcPct val="40000"/>
              </a:spcBef>
              <a:buClr>
                <a:schemeClr val="hlink"/>
              </a:buClr>
              <a:buFontTx/>
              <a:buChar char="•"/>
            </a:pPr>
            <a:r>
              <a:rPr lang="en-US" altLang="ja-JP" dirty="0" smtClean="0">
                <a:ea typeface="MS PGothic" pitchFamily="34" charset="-128"/>
              </a:rPr>
              <a:t>Deploy updated versions of applications in .</a:t>
            </a:r>
            <a:r>
              <a:rPr lang="en-US" altLang="ja-JP" dirty="0" err="1" smtClean="0">
                <a:ea typeface="MS PGothic" pitchFamily="34" charset="-128"/>
              </a:rPr>
              <a:t>msi</a:t>
            </a:r>
            <a:r>
              <a:rPr lang="en-US" altLang="ja-JP" dirty="0" smtClean="0">
                <a:ea typeface="MS PGothic" pitchFamily="34" charset="-128"/>
              </a:rPr>
              <a:t> format</a:t>
            </a:r>
            <a:endParaRPr lang="en-US" altLang="ja-JP" dirty="0">
              <a:ea typeface="MS PGothic" pitchFamily="34" charset="-128"/>
            </a:endParaRPr>
          </a:p>
          <a:p>
            <a:pPr marL="228600" indent="-228600" eaLnBrk="0" hangingPunct="0">
              <a:lnSpc>
                <a:spcPct val="90000"/>
              </a:lnSpc>
              <a:spcBef>
                <a:spcPct val="40000"/>
              </a:spcBef>
              <a:buClr>
                <a:schemeClr val="hlink"/>
              </a:buClr>
              <a:buFontTx/>
              <a:buChar char="•"/>
            </a:pPr>
            <a:r>
              <a:rPr lang="en-US" altLang="ja-JP" dirty="0" smtClean="0">
                <a:ea typeface="MS PGothic" pitchFamily="34" charset="-128"/>
              </a:rPr>
              <a:t>Deploy updates directly by using System Center Essentials, System Center Configuration Manager</a:t>
            </a:r>
            <a:endParaRPr lang="en-US" altLang="ja-JP" dirty="0">
              <a:ea typeface="MS PGothic" pitchFamily="34" charset="-128"/>
            </a:endParaRPr>
          </a:p>
        </p:txBody>
      </p:sp>
    </p:spTree>
    <p:extLst>
      <p:ext uri="{BB962C8B-B14F-4D97-AF65-F5344CB8AC3E}">
        <p14:creationId xmlns:p14="http://schemas.microsoft.com/office/powerpoint/2010/main" val="81622301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dirty="0" smtClean="0"/>
              <a:t>Advanced Update Management Technologies</a:t>
            </a:r>
          </a:p>
        </p:txBody>
      </p:sp>
      <p:graphicFrame>
        <p:nvGraphicFramePr>
          <p:cNvPr id="4" name="Group 27"/>
          <p:cNvGraphicFramePr>
            <a:graphicFrameLocks noGrp="1"/>
          </p:cNvGraphicFramePr>
          <p:nvPr>
            <p:extLst>
              <p:ext uri="{D42A27DB-BD31-4B8C-83A1-F6EECF244321}">
                <p14:modId xmlns:p14="http://schemas.microsoft.com/office/powerpoint/2010/main" val="2216337501"/>
              </p:ext>
            </p:extLst>
          </p:nvPr>
        </p:nvGraphicFramePr>
        <p:xfrm>
          <a:off x="346075" y="957262"/>
          <a:ext cx="8443858" cy="5293394"/>
        </p:xfrm>
        <a:graphic>
          <a:graphicData uri="http://schemas.openxmlformats.org/drawingml/2006/table">
            <a:tbl>
              <a:tblPr/>
              <a:tblGrid>
                <a:gridCol w="2437196"/>
                <a:gridCol w="6006662"/>
              </a:tblGrid>
              <a:tr h="479286">
                <a:tc>
                  <a:txBody>
                    <a:bodyPr/>
                    <a:lstStyle/>
                    <a:p>
                      <a:pPr marL="0" marR="0" lvl="0" indent="0" algn="l" defTabSz="914400" rtl="0" eaLnBrk="0" fontAlgn="base" latinLnBrk="0" hangingPunct="0">
                        <a:lnSpc>
                          <a:spcPct val="90000"/>
                        </a:lnSpc>
                        <a:spcBef>
                          <a:spcPct val="70000"/>
                        </a:spcBef>
                        <a:spcAft>
                          <a:spcPct val="0"/>
                        </a:spcAft>
                        <a:buClr>
                          <a:schemeClr val="hlink"/>
                        </a:buClr>
                        <a:buSzPct val="90000"/>
                        <a:buFontTx/>
                        <a:buNone/>
                        <a:tabLst/>
                      </a:pPr>
                      <a:r>
                        <a:rPr kumimoji="0" lang="en-US" sz="1600" b="1" i="0" u="none" strike="noStrike" cap="none" normalizeH="0" baseline="0" dirty="0" smtClean="0">
                          <a:ln>
                            <a:noFill/>
                          </a:ln>
                          <a:solidFill>
                            <a:srgbClr val="000000"/>
                          </a:solidFill>
                          <a:effectLst/>
                          <a:latin typeface="Verdana" pitchFamily="34" charset="0"/>
                          <a:cs typeface="Arial" charset="0"/>
                        </a:rPr>
                        <a:t>Editions</a:t>
                      </a:r>
                    </a:p>
                  </a:txBody>
                  <a:tcPr marT="45725" marB="45725" horzOverflow="overflow">
                    <a:lnL w="12700" cap="flat" cmpd="sng" algn="ctr">
                      <a:solidFill>
                        <a:srgbClr val="E4CD9A"/>
                      </a:solidFill>
                      <a:prstDash val="solid"/>
                      <a:round/>
                      <a:headEnd type="none" w="med" len="med"/>
                      <a:tailEnd type="none" w="med" len="med"/>
                    </a:lnL>
                    <a:lnR w="12700" cap="flat" cmpd="sng" algn="ctr">
                      <a:solidFill>
                        <a:srgbClr val="E4CD9A"/>
                      </a:solidFill>
                      <a:prstDash val="solid"/>
                      <a:round/>
                      <a:headEnd type="none" w="med" len="med"/>
                      <a:tailEnd type="none" w="med" len="med"/>
                    </a:lnR>
                    <a:lnT w="12700" cap="flat" cmpd="sng" algn="ctr">
                      <a:solidFill>
                        <a:srgbClr val="E4CD9A"/>
                      </a:solidFill>
                      <a:prstDash val="solid"/>
                      <a:round/>
                      <a:headEnd type="none" w="med" len="med"/>
                      <a:tailEnd type="none" w="med" len="med"/>
                    </a:lnT>
                    <a:lnB w="12700" cap="flat" cmpd="sng" algn="ctr">
                      <a:solidFill>
                        <a:srgbClr val="E4CD9A"/>
                      </a:solidFill>
                      <a:prstDash val="solid"/>
                      <a:round/>
                      <a:headEnd type="none" w="med" len="med"/>
                      <a:tailEnd type="none" w="med" len="med"/>
                    </a:lnB>
                    <a:lnTlToBr>
                      <a:noFill/>
                    </a:lnTlToBr>
                    <a:lnBlToTr>
                      <a:noFill/>
                    </a:lnBlToTr>
                    <a:solidFill>
                      <a:srgbClr val="E4CD9A"/>
                    </a:solidFill>
                  </a:tcPr>
                </a:tc>
                <a:tc>
                  <a:txBody>
                    <a:bodyPr/>
                    <a:lstStyle/>
                    <a:p>
                      <a:pPr marL="0" marR="0" lvl="0" indent="0" algn="l" defTabSz="914400" rtl="0" eaLnBrk="0" fontAlgn="base" latinLnBrk="0" hangingPunct="0">
                        <a:lnSpc>
                          <a:spcPct val="90000"/>
                        </a:lnSpc>
                        <a:spcBef>
                          <a:spcPct val="70000"/>
                        </a:spcBef>
                        <a:spcAft>
                          <a:spcPct val="0"/>
                        </a:spcAft>
                        <a:buClr>
                          <a:schemeClr val="hlink"/>
                        </a:buClr>
                        <a:buSzPct val="90000"/>
                        <a:buFontTx/>
                        <a:buNone/>
                        <a:tabLst/>
                      </a:pPr>
                      <a:r>
                        <a:rPr kumimoji="0" lang="en-US" sz="1600" b="1" i="0" u="none" strike="noStrike" cap="none" normalizeH="0" baseline="0" smtClean="0">
                          <a:ln>
                            <a:noFill/>
                          </a:ln>
                          <a:solidFill>
                            <a:schemeClr val="tx1"/>
                          </a:solidFill>
                          <a:effectLst/>
                          <a:latin typeface="Verdana" pitchFamily="34" charset="0"/>
                          <a:cs typeface="Arial" charset="0"/>
                        </a:rPr>
                        <a:t>Specifications</a:t>
                      </a:r>
                    </a:p>
                  </a:txBody>
                  <a:tcPr marT="45725" marB="45725" horzOverflow="overflow">
                    <a:lnL w="12700" cap="flat" cmpd="sng" algn="ctr">
                      <a:solidFill>
                        <a:srgbClr val="E4CD9A"/>
                      </a:solidFill>
                      <a:prstDash val="solid"/>
                      <a:round/>
                      <a:headEnd type="none" w="med" len="med"/>
                      <a:tailEnd type="none" w="med" len="med"/>
                    </a:lnL>
                    <a:lnR w="12700" cap="flat" cmpd="sng" algn="ctr">
                      <a:solidFill>
                        <a:srgbClr val="E4CD9A"/>
                      </a:solidFill>
                      <a:prstDash val="solid"/>
                      <a:round/>
                      <a:headEnd type="none" w="med" len="med"/>
                      <a:tailEnd type="none" w="med" len="med"/>
                    </a:lnR>
                    <a:lnT w="12700" cap="flat" cmpd="sng" algn="ctr">
                      <a:solidFill>
                        <a:srgbClr val="E4CD9A"/>
                      </a:solidFill>
                      <a:prstDash val="solid"/>
                      <a:round/>
                      <a:headEnd type="none" w="med" len="med"/>
                      <a:tailEnd type="none" w="med" len="med"/>
                    </a:lnT>
                    <a:lnB w="12700" cap="flat" cmpd="sng" algn="ctr">
                      <a:solidFill>
                        <a:srgbClr val="E4CD9A"/>
                      </a:solidFill>
                      <a:prstDash val="solid"/>
                      <a:round/>
                      <a:headEnd type="none" w="med" len="med"/>
                      <a:tailEnd type="none" w="med" len="med"/>
                    </a:lnB>
                    <a:lnTlToBr>
                      <a:noFill/>
                    </a:lnTlToBr>
                    <a:lnBlToTr>
                      <a:noFill/>
                    </a:lnBlToTr>
                    <a:solidFill>
                      <a:srgbClr val="E4CD9A"/>
                    </a:solidFill>
                  </a:tcPr>
                </a:tc>
              </a:tr>
              <a:tr h="1430808">
                <a:tc>
                  <a:txBody>
                    <a:bodyPr/>
                    <a:lstStyle/>
                    <a:p>
                      <a:pPr marL="0" marR="0" lvl="0" indent="0" algn="l" defTabSz="914400" rtl="0" eaLnBrk="0" fontAlgn="base" latinLnBrk="0" hangingPunct="0">
                        <a:lnSpc>
                          <a:spcPct val="90000"/>
                        </a:lnSpc>
                        <a:spcBef>
                          <a:spcPct val="70000"/>
                        </a:spcBef>
                        <a:spcAft>
                          <a:spcPct val="0"/>
                        </a:spcAft>
                        <a:buClr>
                          <a:schemeClr val="hlink"/>
                        </a:buClr>
                        <a:buSzPct val="90000"/>
                        <a:buFontTx/>
                        <a:buNone/>
                        <a:tabLst/>
                      </a:pPr>
                      <a:r>
                        <a:rPr kumimoji="0" lang="en-US" sz="1400" b="1" i="0" u="none" strike="noStrike" cap="none" normalizeH="0" baseline="0" dirty="0" smtClean="0">
                          <a:ln>
                            <a:noFill/>
                          </a:ln>
                          <a:solidFill>
                            <a:srgbClr val="000000"/>
                          </a:solidFill>
                          <a:effectLst/>
                          <a:latin typeface="Verdana" pitchFamily="34" charset="0"/>
                          <a:cs typeface="Arial" charset="0"/>
                        </a:rPr>
                        <a:t>WSUS</a:t>
                      </a:r>
                    </a:p>
                    <a:p>
                      <a:pPr marL="0" marR="0" lvl="0" indent="0" algn="l" defTabSz="914400" rtl="0" eaLnBrk="0" fontAlgn="base" latinLnBrk="0" hangingPunct="0">
                        <a:lnSpc>
                          <a:spcPct val="90000"/>
                        </a:lnSpc>
                        <a:spcBef>
                          <a:spcPct val="70000"/>
                        </a:spcBef>
                        <a:spcAft>
                          <a:spcPct val="0"/>
                        </a:spcAft>
                        <a:buClr>
                          <a:schemeClr val="hlink"/>
                        </a:buClr>
                        <a:buSzPct val="90000"/>
                        <a:buFontTx/>
                        <a:buNone/>
                        <a:tabLst/>
                      </a:pPr>
                      <a:endParaRPr kumimoji="0" lang="en-US" sz="1400" b="1" i="0" u="none" strike="noStrike" cap="none" normalizeH="0" baseline="0" dirty="0" smtClean="0">
                        <a:ln>
                          <a:noFill/>
                        </a:ln>
                        <a:solidFill>
                          <a:srgbClr val="000000"/>
                        </a:solidFill>
                        <a:effectLst/>
                        <a:latin typeface="Verdana" pitchFamily="34" charset="0"/>
                        <a:cs typeface="Arial" charset="0"/>
                      </a:endParaRPr>
                    </a:p>
                  </a:txBody>
                  <a:tcPr marT="45725" marB="45725" horzOverflow="overflow">
                    <a:lnL w="12700" cap="flat" cmpd="sng" algn="ctr">
                      <a:solidFill>
                        <a:srgbClr val="E4CD9A"/>
                      </a:solidFill>
                      <a:prstDash val="solid"/>
                      <a:round/>
                      <a:headEnd type="none" w="med" len="med"/>
                      <a:tailEnd type="none" w="med" len="med"/>
                    </a:lnL>
                    <a:lnR w="12700" cap="flat" cmpd="sng" algn="ctr">
                      <a:solidFill>
                        <a:srgbClr val="E4CD9A"/>
                      </a:solidFill>
                      <a:prstDash val="solid"/>
                      <a:round/>
                      <a:headEnd type="none" w="med" len="med"/>
                      <a:tailEnd type="none" w="med" len="med"/>
                    </a:lnR>
                    <a:lnT w="12700" cap="flat" cmpd="sng" algn="ctr">
                      <a:solidFill>
                        <a:srgbClr val="E4CD9A"/>
                      </a:solidFill>
                      <a:prstDash val="solid"/>
                      <a:round/>
                      <a:headEnd type="none" w="med" len="med"/>
                      <a:tailEnd type="none" w="med" len="med"/>
                    </a:lnT>
                    <a:lnB w="12700" cap="flat" cmpd="sng" algn="ctr">
                      <a:solidFill>
                        <a:srgbClr val="E4CD9A"/>
                      </a:solidFill>
                      <a:prstDash val="solid"/>
                      <a:round/>
                      <a:headEnd type="none" w="med" len="med"/>
                      <a:tailEnd type="none" w="med" len="med"/>
                    </a:lnB>
                    <a:lnTlToBr>
                      <a:noFill/>
                    </a:lnTlToBr>
                    <a:lnBlToTr>
                      <a:noFill/>
                    </a:lnBlToTr>
                    <a:solidFill>
                      <a:srgbClr val="F2E7CE"/>
                    </a:solidFill>
                  </a:tcPr>
                </a:tc>
                <a:tc>
                  <a:txBody>
                    <a:bodyPr/>
                    <a:lstStyle/>
                    <a:p>
                      <a:pPr marL="115888" marR="0" lvl="0" indent="-115888" algn="l" defTabSz="914400" rtl="0" eaLnBrk="0" fontAlgn="base" latinLnBrk="0" hangingPunct="0">
                        <a:lnSpc>
                          <a:spcPct val="90000"/>
                        </a:lnSpc>
                        <a:spcBef>
                          <a:spcPct val="70000"/>
                        </a:spcBef>
                        <a:spcAft>
                          <a:spcPct val="0"/>
                        </a:spcAft>
                        <a:buClr>
                          <a:schemeClr val="hlink"/>
                        </a:buClr>
                        <a:buSzPct val="90000"/>
                        <a:buFontTx/>
                        <a:buChar char="•"/>
                        <a:tabLst/>
                      </a:pPr>
                      <a:r>
                        <a:rPr kumimoji="0" lang="en-US" sz="1400" b="1" i="0" u="none" strike="noStrike" cap="none" normalizeH="0" baseline="0" dirty="0" smtClean="0">
                          <a:ln>
                            <a:noFill/>
                          </a:ln>
                          <a:solidFill>
                            <a:schemeClr val="tx1"/>
                          </a:solidFill>
                          <a:effectLst/>
                          <a:latin typeface="Verdana" pitchFamily="34" charset="0"/>
                          <a:cs typeface="Arial" charset="0"/>
                        </a:rPr>
                        <a:t>Suitable if you only need to support deployment of updates to Microsoft applications and operating systems.</a:t>
                      </a:r>
                    </a:p>
                    <a:p>
                      <a:pPr marL="115888" marR="0" lvl="0" indent="-115888" algn="l" defTabSz="914400" rtl="0" eaLnBrk="0" fontAlgn="base" latinLnBrk="0" hangingPunct="0">
                        <a:lnSpc>
                          <a:spcPct val="90000"/>
                        </a:lnSpc>
                        <a:spcBef>
                          <a:spcPct val="70000"/>
                        </a:spcBef>
                        <a:spcAft>
                          <a:spcPct val="0"/>
                        </a:spcAft>
                        <a:buClr>
                          <a:schemeClr val="hlink"/>
                        </a:buClr>
                        <a:buSzPct val="90000"/>
                        <a:buFontTx/>
                        <a:buChar char="•"/>
                        <a:tabLst/>
                      </a:pPr>
                      <a:r>
                        <a:rPr kumimoji="0" lang="en-US" sz="1400" b="1" i="0" u="none" strike="noStrike" cap="none" normalizeH="0" baseline="0" dirty="0" smtClean="0">
                          <a:ln>
                            <a:noFill/>
                          </a:ln>
                          <a:solidFill>
                            <a:schemeClr val="tx1"/>
                          </a:solidFill>
                          <a:effectLst/>
                          <a:latin typeface="Verdana" pitchFamily="34" charset="0"/>
                          <a:cs typeface="Arial" charset="0"/>
                        </a:rPr>
                        <a:t>Allows multiple servers per domain</a:t>
                      </a:r>
                    </a:p>
                    <a:p>
                      <a:pPr marL="115888" marR="0" lvl="0" indent="-115888" algn="l" defTabSz="914400" rtl="0" eaLnBrk="0" fontAlgn="base" latinLnBrk="0" hangingPunct="0">
                        <a:lnSpc>
                          <a:spcPct val="90000"/>
                        </a:lnSpc>
                        <a:spcBef>
                          <a:spcPct val="70000"/>
                        </a:spcBef>
                        <a:spcAft>
                          <a:spcPct val="0"/>
                        </a:spcAft>
                        <a:buClr>
                          <a:schemeClr val="hlink"/>
                        </a:buClr>
                        <a:buSzPct val="90000"/>
                        <a:buFontTx/>
                        <a:buChar char="•"/>
                        <a:tabLst/>
                      </a:pPr>
                      <a:r>
                        <a:rPr kumimoji="0" lang="en-US" sz="1400" b="1" i="0" u="none" strike="noStrike" cap="none" normalizeH="0" baseline="0" dirty="0" smtClean="0">
                          <a:ln>
                            <a:noFill/>
                          </a:ln>
                          <a:solidFill>
                            <a:schemeClr val="tx1"/>
                          </a:solidFill>
                          <a:effectLst/>
                          <a:latin typeface="Verdana" pitchFamily="34" charset="0"/>
                          <a:cs typeface="Arial" charset="0"/>
                        </a:rPr>
                        <a:t>25,000 clients supported per servers</a:t>
                      </a:r>
                    </a:p>
                  </a:txBody>
                  <a:tcPr marT="45725" marB="45725" horzOverflow="overflow">
                    <a:lnL w="12700" cap="flat" cmpd="sng" algn="ctr">
                      <a:solidFill>
                        <a:srgbClr val="E4CD9A"/>
                      </a:solidFill>
                      <a:prstDash val="solid"/>
                      <a:round/>
                      <a:headEnd type="none" w="med" len="med"/>
                      <a:tailEnd type="none" w="med" len="med"/>
                    </a:lnL>
                    <a:lnR w="12700" cap="flat" cmpd="sng" algn="ctr">
                      <a:solidFill>
                        <a:srgbClr val="E4CD9A"/>
                      </a:solidFill>
                      <a:prstDash val="solid"/>
                      <a:round/>
                      <a:headEnd type="none" w="med" len="med"/>
                      <a:tailEnd type="none" w="med" len="med"/>
                    </a:lnR>
                    <a:lnT w="12700" cap="flat" cmpd="sng" algn="ctr">
                      <a:solidFill>
                        <a:srgbClr val="E4CD9A"/>
                      </a:solidFill>
                      <a:prstDash val="solid"/>
                      <a:round/>
                      <a:headEnd type="none" w="med" len="med"/>
                      <a:tailEnd type="none" w="med" len="med"/>
                    </a:lnT>
                    <a:lnB w="12700" cap="flat" cmpd="sng" algn="ctr">
                      <a:solidFill>
                        <a:srgbClr val="E4CD9A"/>
                      </a:solidFill>
                      <a:prstDash val="solid"/>
                      <a:round/>
                      <a:headEnd type="none" w="med" len="med"/>
                      <a:tailEnd type="none" w="med" len="med"/>
                    </a:lnB>
                    <a:lnTlToBr>
                      <a:noFill/>
                    </a:lnTlToBr>
                    <a:lnBlToTr>
                      <a:noFill/>
                    </a:lnBlToTr>
                    <a:solidFill>
                      <a:schemeClr val="accent1"/>
                    </a:solidFill>
                  </a:tcPr>
                </a:tc>
              </a:tr>
              <a:tr h="1231022">
                <a:tc>
                  <a:txBody>
                    <a:bodyPr/>
                    <a:lstStyle/>
                    <a:p>
                      <a:pPr marL="0" marR="0" lvl="0" indent="0" algn="l" defTabSz="914400" rtl="0" eaLnBrk="0" fontAlgn="base" latinLnBrk="0" hangingPunct="0">
                        <a:lnSpc>
                          <a:spcPct val="90000"/>
                        </a:lnSpc>
                        <a:spcBef>
                          <a:spcPct val="70000"/>
                        </a:spcBef>
                        <a:spcAft>
                          <a:spcPct val="0"/>
                        </a:spcAft>
                        <a:buClr>
                          <a:schemeClr val="hlink"/>
                        </a:buClr>
                        <a:buSzPct val="90000"/>
                        <a:buFontTx/>
                        <a:buNone/>
                        <a:tabLst/>
                      </a:pPr>
                      <a:r>
                        <a:rPr kumimoji="0" lang="en-US" sz="1400" b="1" i="0" u="none" strike="noStrike" cap="none" normalizeH="0" baseline="0" dirty="0" smtClean="0">
                          <a:ln>
                            <a:noFill/>
                          </a:ln>
                          <a:solidFill>
                            <a:srgbClr val="000000"/>
                          </a:solidFill>
                          <a:effectLst/>
                          <a:latin typeface="Verdana" pitchFamily="34" charset="0"/>
                          <a:cs typeface="Arial" charset="0"/>
                        </a:rPr>
                        <a:t>System Center Essentials 2010</a:t>
                      </a:r>
                      <a:endParaRPr kumimoji="0" lang="en-GB" sz="1400" b="1" i="0" u="none" strike="noStrike" cap="none" normalizeH="0" baseline="0" dirty="0" smtClean="0">
                        <a:ln>
                          <a:noFill/>
                        </a:ln>
                        <a:solidFill>
                          <a:srgbClr val="000000"/>
                        </a:solidFill>
                        <a:effectLst/>
                        <a:latin typeface="Verdana" pitchFamily="34" charset="0"/>
                        <a:cs typeface="Arial" charset="0"/>
                      </a:endParaRPr>
                    </a:p>
                    <a:p>
                      <a:pPr marL="0" marR="0" lvl="0" indent="0" algn="l" defTabSz="914400" rtl="0" eaLnBrk="0" fontAlgn="base" latinLnBrk="0" hangingPunct="0">
                        <a:lnSpc>
                          <a:spcPct val="90000"/>
                        </a:lnSpc>
                        <a:spcBef>
                          <a:spcPct val="70000"/>
                        </a:spcBef>
                        <a:spcAft>
                          <a:spcPct val="0"/>
                        </a:spcAft>
                        <a:buClr>
                          <a:schemeClr val="hlink"/>
                        </a:buClr>
                        <a:buSzPct val="90000"/>
                        <a:buFontTx/>
                        <a:buNone/>
                        <a:tabLst/>
                      </a:pPr>
                      <a:endParaRPr kumimoji="0" lang="en-US" sz="1400" b="1" i="0" u="none" strike="noStrike" cap="none" normalizeH="0" baseline="0" dirty="0" smtClean="0">
                        <a:ln>
                          <a:noFill/>
                        </a:ln>
                        <a:solidFill>
                          <a:schemeClr val="tx1"/>
                        </a:solidFill>
                        <a:effectLst/>
                        <a:latin typeface="Verdana" pitchFamily="34" charset="0"/>
                        <a:cs typeface="Arial" charset="0"/>
                      </a:endParaRPr>
                    </a:p>
                  </a:txBody>
                  <a:tcPr marT="45725" marB="45725" horzOverflow="overflow">
                    <a:lnL w="12700" cap="flat" cmpd="sng" algn="ctr">
                      <a:solidFill>
                        <a:srgbClr val="E4CD9A"/>
                      </a:solidFill>
                      <a:prstDash val="solid"/>
                      <a:round/>
                      <a:headEnd type="none" w="med" len="med"/>
                      <a:tailEnd type="none" w="med" len="med"/>
                    </a:lnL>
                    <a:lnR w="12700" cap="flat" cmpd="sng" algn="ctr">
                      <a:solidFill>
                        <a:srgbClr val="E4CD9A"/>
                      </a:solidFill>
                      <a:prstDash val="solid"/>
                      <a:round/>
                      <a:headEnd type="none" w="med" len="med"/>
                      <a:tailEnd type="none" w="med" len="med"/>
                    </a:lnR>
                    <a:lnT w="12700" cap="flat" cmpd="sng" algn="ctr">
                      <a:solidFill>
                        <a:srgbClr val="E4CD9A"/>
                      </a:solidFill>
                      <a:prstDash val="solid"/>
                      <a:round/>
                      <a:headEnd type="none" w="med" len="med"/>
                      <a:tailEnd type="none" w="med" len="med"/>
                    </a:lnT>
                    <a:lnB w="12700" cap="flat" cmpd="sng" algn="ctr">
                      <a:solidFill>
                        <a:srgbClr val="E4CD9A"/>
                      </a:solidFill>
                      <a:prstDash val="solid"/>
                      <a:round/>
                      <a:headEnd type="none" w="med" len="med"/>
                      <a:tailEnd type="none" w="med" len="med"/>
                    </a:lnB>
                    <a:lnTlToBr>
                      <a:noFill/>
                    </a:lnTlToBr>
                    <a:lnBlToTr>
                      <a:noFill/>
                    </a:lnBlToTr>
                    <a:solidFill>
                      <a:srgbClr val="F2E7CE"/>
                    </a:solidFill>
                  </a:tcPr>
                </a:tc>
                <a:tc>
                  <a:txBody>
                    <a:bodyPr/>
                    <a:lstStyle/>
                    <a:p>
                      <a:pPr marL="115888" marR="0" lvl="0" indent="-115888" algn="l" defTabSz="914400" rtl="0" eaLnBrk="0" fontAlgn="base" latinLnBrk="0" hangingPunct="0">
                        <a:lnSpc>
                          <a:spcPct val="90000"/>
                        </a:lnSpc>
                        <a:spcBef>
                          <a:spcPct val="70000"/>
                        </a:spcBef>
                        <a:spcAft>
                          <a:spcPct val="0"/>
                        </a:spcAft>
                        <a:buClr>
                          <a:schemeClr val="hlink"/>
                        </a:buClr>
                        <a:buSzPct val="90000"/>
                        <a:buFontTx/>
                        <a:buChar char="•"/>
                        <a:tabLst/>
                      </a:pPr>
                      <a:r>
                        <a:rPr kumimoji="0" lang="en-US" sz="1400" b="1" i="0" u="none" strike="noStrike" cap="none" normalizeH="0" baseline="0" dirty="0" smtClean="0">
                          <a:ln>
                            <a:noFill/>
                          </a:ln>
                          <a:solidFill>
                            <a:schemeClr val="tx1"/>
                          </a:solidFill>
                          <a:effectLst/>
                          <a:latin typeface="Verdana" pitchFamily="34" charset="0"/>
                          <a:cs typeface="Arial" charset="0"/>
                        </a:rPr>
                        <a:t>Limited to one server per domain</a:t>
                      </a:r>
                    </a:p>
                    <a:p>
                      <a:pPr marL="115888" marR="0" lvl="0" indent="-115888" algn="l" defTabSz="914400" rtl="0" eaLnBrk="0" fontAlgn="base" latinLnBrk="0" hangingPunct="0">
                        <a:lnSpc>
                          <a:spcPct val="90000"/>
                        </a:lnSpc>
                        <a:spcBef>
                          <a:spcPct val="70000"/>
                        </a:spcBef>
                        <a:spcAft>
                          <a:spcPct val="0"/>
                        </a:spcAft>
                        <a:buClr>
                          <a:schemeClr val="hlink"/>
                        </a:buClr>
                        <a:buSzPct val="90000"/>
                        <a:buFontTx/>
                        <a:buChar char="•"/>
                        <a:tabLst/>
                      </a:pPr>
                      <a:r>
                        <a:rPr kumimoji="0" lang="en-US" sz="1400" b="1" i="0" u="none" strike="noStrike" cap="none" normalizeH="0" baseline="0" dirty="0" smtClean="0">
                          <a:ln>
                            <a:noFill/>
                          </a:ln>
                          <a:solidFill>
                            <a:schemeClr val="tx1"/>
                          </a:solidFill>
                          <a:effectLst/>
                          <a:latin typeface="Verdana" pitchFamily="34" charset="0"/>
                          <a:cs typeface="Arial" charset="0"/>
                        </a:rPr>
                        <a:t>Supports a maximum of 500 client operating systems and 50 server operating systems</a:t>
                      </a:r>
                    </a:p>
                    <a:p>
                      <a:pPr marL="115888" marR="0" lvl="0" indent="-115888" algn="l" defTabSz="914400" rtl="0" eaLnBrk="0" fontAlgn="base" latinLnBrk="0" hangingPunct="0">
                        <a:lnSpc>
                          <a:spcPct val="90000"/>
                        </a:lnSpc>
                        <a:spcBef>
                          <a:spcPct val="70000"/>
                        </a:spcBef>
                        <a:spcAft>
                          <a:spcPct val="0"/>
                        </a:spcAft>
                        <a:buClr>
                          <a:schemeClr val="hlink"/>
                        </a:buClr>
                        <a:buSzPct val="90000"/>
                        <a:buFontTx/>
                        <a:buChar char="•"/>
                        <a:tabLst/>
                      </a:pPr>
                      <a:r>
                        <a:rPr kumimoji="0" lang="en-US" sz="1400" b="1" i="0" u="none" strike="noStrike" cap="none" normalizeH="0" baseline="0" dirty="0" smtClean="0">
                          <a:ln>
                            <a:noFill/>
                          </a:ln>
                          <a:solidFill>
                            <a:schemeClr val="tx1"/>
                          </a:solidFill>
                          <a:effectLst/>
                          <a:latin typeface="Verdana" pitchFamily="34" charset="0"/>
                          <a:cs typeface="Arial" charset="0"/>
                        </a:rPr>
                        <a:t>Supports updates for Microsoft operating systems, Microsoft applications, and third-party applications</a:t>
                      </a:r>
                    </a:p>
                  </a:txBody>
                  <a:tcPr marT="45725" marB="45725" horzOverflow="overflow">
                    <a:lnL w="12700" cap="flat" cmpd="sng" algn="ctr">
                      <a:solidFill>
                        <a:srgbClr val="E4CD9A"/>
                      </a:solidFill>
                      <a:prstDash val="solid"/>
                      <a:round/>
                      <a:headEnd type="none" w="med" len="med"/>
                      <a:tailEnd type="none" w="med" len="med"/>
                    </a:lnL>
                    <a:lnR w="12700" cap="flat" cmpd="sng" algn="ctr">
                      <a:solidFill>
                        <a:srgbClr val="E4CD9A"/>
                      </a:solidFill>
                      <a:prstDash val="solid"/>
                      <a:round/>
                      <a:headEnd type="none" w="med" len="med"/>
                      <a:tailEnd type="none" w="med" len="med"/>
                    </a:lnR>
                    <a:lnT w="12700" cap="flat" cmpd="sng" algn="ctr">
                      <a:solidFill>
                        <a:srgbClr val="E4CD9A"/>
                      </a:solidFill>
                      <a:prstDash val="solid"/>
                      <a:round/>
                      <a:headEnd type="none" w="med" len="med"/>
                      <a:tailEnd type="none" w="med" len="med"/>
                    </a:lnT>
                    <a:lnB w="12700" cap="flat" cmpd="sng" algn="ctr">
                      <a:solidFill>
                        <a:srgbClr val="E4CD9A"/>
                      </a:solidFill>
                      <a:prstDash val="solid"/>
                      <a:round/>
                      <a:headEnd type="none" w="med" len="med"/>
                      <a:tailEnd type="none" w="med" len="med"/>
                    </a:lnB>
                    <a:lnTlToBr>
                      <a:noFill/>
                    </a:lnTlToBr>
                    <a:lnBlToTr>
                      <a:noFill/>
                    </a:lnBlToTr>
                    <a:solidFill>
                      <a:schemeClr val="accent1"/>
                    </a:solidFill>
                  </a:tcPr>
                </a:tc>
              </a:tr>
              <a:tr h="1386411">
                <a:tc>
                  <a:txBody>
                    <a:bodyPr/>
                    <a:lstStyle/>
                    <a:p>
                      <a:pPr marL="0" marR="0" lvl="0" indent="0" algn="l" defTabSz="914400" rtl="0" eaLnBrk="0" fontAlgn="base" latinLnBrk="0" hangingPunct="0">
                        <a:lnSpc>
                          <a:spcPct val="90000"/>
                        </a:lnSpc>
                        <a:spcBef>
                          <a:spcPct val="70000"/>
                        </a:spcBef>
                        <a:spcAft>
                          <a:spcPct val="0"/>
                        </a:spcAft>
                        <a:buClr>
                          <a:schemeClr val="hlink"/>
                        </a:buClr>
                        <a:buSzPct val="90000"/>
                        <a:buFontTx/>
                        <a:buNone/>
                        <a:tabLst/>
                      </a:pPr>
                      <a:r>
                        <a:rPr kumimoji="0" lang="en-US" sz="1400" b="1" i="0" u="none" strike="noStrike" cap="none" normalizeH="0" baseline="0" dirty="0" smtClean="0">
                          <a:ln>
                            <a:noFill/>
                          </a:ln>
                          <a:solidFill>
                            <a:srgbClr val="000000"/>
                          </a:solidFill>
                          <a:effectLst/>
                          <a:latin typeface="Verdana" pitchFamily="34" charset="0"/>
                          <a:cs typeface="Arial" charset="0"/>
                        </a:rPr>
                        <a:t>System Center Configuration Manager 2007</a:t>
                      </a:r>
                    </a:p>
                  </a:txBody>
                  <a:tcPr marT="45725" marB="45725" horzOverflow="overflow">
                    <a:lnL w="12700" cap="flat" cmpd="sng" algn="ctr">
                      <a:solidFill>
                        <a:srgbClr val="E4CD9A"/>
                      </a:solidFill>
                      <a:prstDash val="solid"/>
                      <a:round/>
                      <a:headEnd type="none" w="med" len="med"/>
                      <a:tailEnd type="none" w="med" len="med"/>
                    </a:lnL>
                    <a:lnR w="12700" cap="flat" cmpd="sng" algn="ctr">
                      <a:solidFill>
                        <a:srgbClr val="E4CD9A"/>
                      </a:solidFill>
                      <a:prstDash val="solid"/>
                      <a:round/>
                      <a:headEnd type="none" w="med" len="med"/>
                      <a:tailEnd type="none" w="med" len="med"/>
                    </a:lnR>
                    <a:lnT w="12700" cap="flat" cmpd="sng" algn="ctr">
                      <a:solidFill>
                        <a:srgbClr val="E4CD9A"/>
                      </a:solidFill>
                      <a:prstDash val="solid"/>
                      <a:round/>
                      <a:headEnd type="none" w="med" len="med"/>
                      <a:tailEnd type="none" w="med" len="med"/>
                    </a:lnT>
                    <a:lnB w="12700" cap="flat" cmpd="sng" algn="ctr">
                      <a:solidFill>
                        <a:srgbClr val="E4CD9A"/>
                      </a:solidFill>
                      <a:prstDash val="solid"/>
                      <a:round/>
                      <a:headEnd type="none" w="med" len="med"/>
                      <a:tailEnd type="none" w="med" len="med"/>
                    </a:lnB>
                    <a:lnTlToBr>
                      <a:noFill/>
                    </a:lnTlToBr>
                    <a:lnBlToTr>
                      <a:noFill/>
                    </a:lnBlToTr>
                    <a:solidFill>
                      <a:srgbClr val="F2E7CE"/>
                    </a:solidFill>
                  </a:tcPr>
                </a:tc>
                <a:tc>
                  <a:txBody>
                    <a:bodyPr/>
                    <a:lstStyle/>
                    <a:p>
                      <a:pPr marL="115888" marR="0" lvl="0" indent="-115888" algn="l" defTabSz="914400" rtl="0" eaLnBrk="0" fontAlgn="base" latinLnBrk="0" hangingPunct="0">
                        <a:lnSpc>
                          <a:spcPct val="90000"/>
                        </a:lnSpc>
                        <a:spcBef>
                          <a:spcPct val="70000"/>
                        </a:spcBef>
                        <a:spcAft>
                          <a:spcPct val="0"/>
                        </a:spcAft>
                        <a:buClr>
                          <a:schemeClr val="hlink"/>
                        </a:buClr>
                        <a:buSzPct val="90000"/>
                        <a:buFontTx/>
                        <a:buChar char="•"/>
                        <a:tabLst/>
                      </a:pPr>
                      <a:r>
                        <a:rPr kumimoji="0" lang="en-US" sz="1400" b="1" i="0" u="none" strike="noStrike" cap="none" normalizeH="0" baseline="0" dirty="0" smtClean="0">
                          <a:ln>
                            <a:noFill/>
                          </a:ln>
                          <a:solidFill>
                            <a:schemeClr val="tx1"/>
                          </a:solidFill>
                          <a:effectLst/>
                          <a:latin typeface="Verdana" pitchFamily="34" charset="0"/>
                          <a:cs typeface="Arial" charset="0"/>
                        </a:rPr>
                        <a:t>Allows multiple servers per domain</a:t>
                      </a:r>
                    </a:p>
                    <a:p>
                      <a:pPr marL="115888" marR="0" lvl="0" indent="-115888" algn="l" defTabSz="914400" rtl="0" eaLnBrk="0" fontAlgn="base" latinLnBrk="0" hangingPunct="0">
                        <a:lnSpc>
                          <a:spcPct val="90000"/>
                        </a:lnSpc>
                        <a:spcBef>
                          <a:spcPct val="70000"/>
                        </a:spcBef>
                        <a:spcAft>
                          <a:spcPct val="0"/>
                        </a:spcAft>
                        <a:buClr>
                          <a:schemeClr val="hlink"/>
                        </a:buClr>
                        <a:buSzPct val="90000"/>
                        <a:buFontTx/>
                        <a:buChar char="•"/>
                        <a:tabLst/>
                      </a:pPr>
                      <a:r>
                        <a:rPr kumimoji="0" lang="en-US" sz="1400" b="1" i="0" u="none" strike="noStrike" cap="none" normalizeH="0" baseline="0" dirty="0" smtClean="0">
                          <a:ln>
                            <a:noFill/>
                          </a:ln>
                          <a:solidFill>
                            <a:schemeClr val="tx1"/>
                          </a:solidFill>
                          <a:effectLst/>
                          <a:latin typeface="Verdana" pitchFamily="34" charset="0"/>
                          <a:cs typeface="Arial" charset="0"/>
                        </a:rPr>
                        <a:t>25,000 clients supported per server</a:t>
                      </a:r>
                    </a:p>
                    <a:p>
                      <a:pPr marL="115888" marR="0" lvl="0" indent="-115888" algn="l" defTabSz="914400" rtl="0" eaLnBrk="0" fontAlgn="base" latinLnBrk="0" hangingPunct="0">
                        <a:lnSpc>
                          <a:spcPct val="90000"/>
                        </a:lnSpc>
                        <a:spcBef>
                          <a:spcPct val="70000"/>
                        </a:spcBef>
                        <a:spcAft>
                          <a:spcPct val="0"/>
                        </a:spcAft>
                        <a:buClr>
                          <a:schemeClr val="hlink"/>
                        </a:buClr>
                        <a:buSzPct val="90000"/>
                        <a:buFontTx/>
                        <a:buChar char="•"/>
                        <a:tabLst/>
                      </a:pPr>
                      <a:r>
                        <a:rPr kumimoji="0" lang="en-US" sz="1400" b="1" i="0" u="none" strike="noStrike" cap="none" normalizeH="0" baseline="0" dirty="0" smtClean="0">
                          <a:ln>
                            <a:noFill/>
                          </a:ln>
                          <a:solidFill>
                            <a:schemeClr val="tx1"/>
                          </a:solidFill>
                          <a:effectLst/>
                          <a:latin typeface="Verdana" pitchFamily="34" charset="0"/>
                          <a:cs typeface="Arial" charset="0"/>
                        </a:rPr>
                        <a:t>Supports deployment of updates for Microsoft operating systems, Microsoft applications, and third party applications.</a:t>
                      </a:r>
                    </a:p>
                    <a:p>
                      <a:pPr marL="115888" marR="0" lvl="0" indent="-115888" algn="l" defTabSz="914400" rtl="0" eaLnBrk="0" fontAlgn="base" latinLnBrk="0" hangingPunct="0">
                        <a:lnSpc>
                          <a:spcPct val="90000"/>
                        </a:lnSpc>
                        <a:spcBef>
                          <a:spcPct val="70000"/>
                        </a:spcBef>
                        <a:spcAft>
                          <a:spcPct val="0"/>
                        </a:spcAft>
                        <a:buClr>
                          <a:schemeClr val="hlink"/>
                        </a:buClr>
                        <a:buSzPct val="90000"/>
                        <a:buFontTx/>
                        <a:buChar char="•"/>
                        <a:tabLst/>
                      </a:pPr>
                      <a:r>
                        <a:rPr kumimoji="0" lang="en-US" sz="1400" b="1" i="0" u="none" strike="noStrike" cap="none" normalizeH="0" baseline="0" dirty="0" smtClean="0">
                          <a:ln>
                            <a:noFill/>
                          </a:ln>
                          <a:solidFill>
                            <a:schemeClr val="tx1"/>
                          </a:solidFill>
                          <a:effectLst/>
                          <a:latin typeface="Verdana" pitchFamily="34" charset="0"/>
                          <a:cs typeface="Arial" charset="0"/>
                        </a:rPr>
                        <a:t>Supports scheduled update deployment</a:t>
                      </a:r>
                    </a:p>
                    <a:p>
                      <a:pPr marL="115888" marR="0" lvl="0" indent="-115888" algn="l" defTabSz="914400" rtl="0" eaLnBrk="0" fontAlgn="base" latinLnBrk="0" hangingPunct="0">
                        <a:lnSpc>
                          <a:spcPct val="90000"/>
                        </a:lnSpc>
                        <a:spcBef>
                          <a:spcPct val="70000"/>
                        </a:spcBef>
                        <a:spcAft>
                          <a:spcPct val="0"/>
                        </a:spcAft>
                        <a:buClr>
                          <a:schemeClr val="hlink"/>
                        </a:buClr>
                        <a:buSzPct val="90000"/>
                        <a:buFontTx/>
                        <a:buChar char="•"/>
                        <a:tabLst/>
                      </a:pPr>
                      <a:r>
                        <a:rPr kumimoji="0" lang="en-US" sz="1400" b="1" i="0" u="none" strike="noStrike" cap="none" normalizeH="0" baseline="0" dirty="0" smtClean="0">
                          <a:ln>
                            <a:noFill/>
                          </a:ln>
                          <a:solidFill>
                            <a:schemeClr val="tx1"/>
                          </a:solidFill>
                          <a:effectLst/>
                          <a:latin typeface="Verdana" pitchFamily="34" charset="0"/>
                          <a:cs typeface="Arial" charset="0"/>
                        </a:rPr>
                        <a:t>Supports Wake On LAN for update deployment</a:t>
                      </a:r>
                    </a:p>
                  </a:txBody>
                  <a:tcPr marT="45725" marB="45725" horzOverflow="overflow">
                    <a:lnL w="12700" cap="flat" cmpd="sng" algn="ctr">
                      <a:solidFill>
                        <a:srgbClr val="E4CD9A"/>
                      </a:solidFill>
                      <a:prstDash val="solid"/>
                      <a:round/>
                      <a:headEnd type="none" w="med" len="med"/>
                      <a:tailEnd type="none" w="med" len="med"/>
                    </a:lnL>
                    <a:lnR w="12700" cap="flat" cmpd="sng" algn="ctr">
                      <a:solidFill>
                        <a:srgbClr val="E4CD9A"/>
                      </a:solidFill>
                      <a:prstDash val="solid"/>
                      <a:round/>
                      <a:headEnd type="none" w="med" len="med"/>
                      <a:tailEnd type="none" w="med" len="med"/>
                    </a:lnR>
                    <a:lnT w="12700" cap="flat" cmpd="sng" algn="ctr">
                      <a:solidFill>
                        <a:srgbClr val="E4CD9A"/>
                      </a:solidFill>
                      <a:prstDash val="solid"/>
                      <a:round/>
                      <a:headEnd type="none" w="med" len="med"/>
                      <a:tailEnd type="none" w="med" len="med"/>
                    </a:lnT>
                    <a:lnB w="12700" cap="flat" cmpd="sng" algn="ctr">
                      <a:solidFill>
                        <a:srgbClr val="E4CD9A"/>
                      </a:solidFill>
                      <a:prstDash val="solid"/>
                      <a:round/>
                      <a:headEnd type="none" w="med" len="med"/>
                      <a:tailEnd type="none" w="med" len="med"/>
                    </a:lnB>
                    <a:lnTlToBr>
                      <a:noFill/>
                    </a:lnTlToBr>
                    <a:lnBlToTr>
                      <a:noFill/>
                    </a:lnBlToTr>
                    <a:solidFill>
                      <a:schemeClr val="accent1"/>
                    </a:solidFill>
                  </a:tcPr>
                </a:tc>
              </a:tr>
            </a:tbl>
          </a:graphicData>
        </a:graphic>
      </p:graphicFrame>
    </p:spTree>
    <p:extLst>
      <p:ext uri="{BB962C8B-B14F-4D97-AF65-F5344CB8AC3E}">
        <p14:creationId xmlns:p14="http://schemas.microsoft.com/office/powerpoint/2010/main" val="81622301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Discussion: </a:t>
            </a:r>
            <a:r>
              <a:rPr lang="en-GB" smtClean="0"/>
              <a:t>WSUS, System Center Essentials, or System Center Configuration Manager</a:t>
            </a:r>
            <a:endParaRPr lang="en-GB"/>
          </a:p>
        </p:txBody>
      </p:sp>
      <p:pic>
        <p:nvPicPr>
          <p:cNvPr id="6" name="Picture 9" descr="C:\Users\tfrink.NORTHAMERICA\Pictures\MSL Approved graphics from Vendor Resource Toolkit\Graphics\Collection_Group.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43125" y="3303588"/>
            <a:ext cx="3819525" cy="276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8" descr="C:\Users\tfrink.NORTHAMERICA\Pictures\MSL Approved graphics from Vendor Resource Toolkit\Graphics\ChatBubbl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43125" y="1095375"/>
            <a:ext cx="6523038" cy="278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10"/>
          <p:cNvSpPr txBox="1">
            <a:spLocks noChangeArrowheads="1"/>
          </p:cNvSpPr>
          <p:nvPr/>
        </p:nvSpPr>
        <p:spPr bwMode="auto">
          <a:xfrm>
            <a:off x="3424238" y="1606550"/>
            <a:ext cx="405447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r>
              <a:rPr lang="en-US" sz="2000" smtClean="0">
                <a:latin typeface="Arial" pitchFamily="34" charset="0"/>
              </a:rPr>
              <a:t>Consider the questions and then discuss your answer with the class </a:t>
            </a:r>
            <a:endParaRPr lang="en-US" sz="2000">
              <a:latin typeface="Arial" pitchFamily="34" charset="0"/>
            </a:endParaRPr>
          </a:p>
        </p:txBody>
      </p:sp>
    </p:spTree>
    <p:extLst>
      <p:ext uri="{BB962C8B-B14F-4D97-AF65-F5344CB8AC3E}">
        <p14:creationId xmlns:p14="http://schemas.microsoft.com/office/powerpoint/2010/main" val="41308323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64"/>
          <p:cNvSpPr>
            <a:spLocks noGrp="1" noChangeArrowheads="1"/>
          </p:cNvSpPr>
          <p:nvPr>
            <p:ph type="title"/>
          </p:nvPr>
        </p:nvSpPr>
        <p:spPr/>
        <p:txBody>
          <a:bodyPr/>
          <a:lstStyle/>
          <a:p>
            <a:r>
              <a:rPr lang="en-US" dirty="0" smtClean="0"/>
              <a:t>Lab: Multi-Site WSUS Deployment</a:t>
            </a:r>
          </a:p>
        </p:txBody>
      </p:sp>
      <p:sp>
        <p:nvSpPr>
          <p:cNvPr id="12291" name="Rectangle 65"/>
          <p:cNvSpPr>
            <a:spLocks noGrp="1" noChangeArrowheads="1"/>
          </p:cNvSpPr>
          <p:nvPr>
            <p:ph type="body" idx="1"/>
          </p:nvPr>
        </p:nvSpPr>
        <p:spPr/>
        <p:txBody>
          <a:bodyPr/>
          <a:lstStyle/>
          <a:p>
            <a:r>
              <a:rPr lang="en-US" dirty="0" smtClean="0"/>
              <a:t>Exercise 1: Planning a Windows Server Update Services Deployment</a:t>
            </a:r>
          </a:p>
          <a:p>
            <a:r>
              <a:rPr lang="en-US" dirty="0" smtClean="0"/>
              <a:t>Exercise 2: </a:t>
            </a:r>
            <a:r>
              <a:rPr lang="fr-CA" dirty="0" smtClean="0"/>
              <a:t>Configure a </a:t>
            </a:r>
            <a:r>
              <a:rPr lang="fr-CA" dirty="0" err="1" smtClean="0"/>
              <a:t>Replica</a:t>
            </a:r>
            <a:r>
              <a:rPr lang="fr-CA" dirty="0" smtClean="0"/>
              <a:t> WSUS Server</a:t>
            </a:r>
            <a:endParaRPr lang="en-US" dirty="0" smtClean="0"/>
          </a:p>
          <a:p>
            <a:r>
              <a:rPr lang="en-US" dirty="0" smtClean="0"/>
              <a:t>Exercise 3: Configure WSUS for </a:t>
            </a:r>
            <a:r>
              <a:rPr lang="en-US" dirty="0" err="1" smtClean="0"/>
              <a:t>BranchCache</a:t>
            </a:r>
            <a:endParaRPr lang="en-US" dirty="0" smtClean="0"/>
          </a:p>
        </p:txBody>
      </p:sp>
      <p:sp>
        <p:nvSpPr>
          <p:cNvPr id="12292" name="Rectangle 29"/>
          <p:cNvSpPr>
            <a:spLocks noChangeArrowheads="1"/>
          </p:cNvSpPr>
          <p:nvPr/>
        </p:nvSpPr>
        <p:spPr bwMode="auto">
          <a:xfrm>
            <a:off x="479425" y="2662004"/>
            <a:ext cx="4503738" cy="401638"/>
          </a:xfrm>
          <a:prstGeom prst="rect">
            <a:avLst/>
          </a:prstGeom>
          <a:noFill/>
          <a:ln w="9525">
            <a:noFill/>
            <a:miter lim="800000"/>
            <a:headEnd/>
            <a:tailEnd/>
          </a:ln>
        </p:spPr>
        <p:txBody>
          <a:bodyPr lIns="0" tIns="0" rIns="0" bIns="0" anchor="b"/>
          <a:lstStyle/>
          <a:p>
            <a:pPr>
              <a:lnSpc>
                <a:spcPct val="90000"/>
              </a:lnSpc>
              <a:spcBef>
                <a:spcPct val="70000"/>
              </a:spcBef>
              <a:buClr>
                <a:schemeClr val="hlink"/>
              </a:buClr>
              <a:buSzPct val="90000"/>
              <a:tabLst>
                <a:tab pos="2176463" algn="l"/>
              </a:tabLst>
            </a:pPr>
            <a:r>
              <a:rPr lang="en-US" sz="1900" b="0"/>
              <a:t>Logon information</a:t>
            </a:r>
          </a:p>
        </p:txBody>
      </p:sp>
      <p:graphicFrame>
        <p:nvGraphicFramePr>
          <p:cNvPr id="776322" name="Group 130"/>
          <p:cNvGraphicFramePr>
            <a:graphicFrameLocks noGrp="1"/>
          </p:cNvGraphicFramePr>
          <p:nvPr>
            <p:extLst>
              <p:ext uri="{D42A27DB-BD31-4B8C-83A1-F6EECF244321}">
                <p14:modId xmlns:p14="http://schemas.microsoft.com/office/powerpoint/2010/main" val="4030952879"/>
              </p:ext>
            </p:extLst>
          </p:nvPr>
        </p:nvGraphicFramePr>
        <p:xfrm>
          <a:off x="458788" y="3187213"/>
          <a:ext cx="7523678" cy="2773680"/>
        </p:xfrm>
        <a:graphic>
          <a:graphicData uri="http://schemas.openxmlformats.org/drawingml/2006/table">
            <a:tbl>
              <a:tblPr>
                <a:tableStyleId>{284E427A-3D55-4303-BF80-6455036E1DE7}</a:tableStyleId>
              </a:tblPr>
              <a:tblGrid>
                <a:gridCol w="3761839"/>
                <a:gridCol w="3761839"/>
              </a:tblGrid>
              <a:tr h="1644276">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2000" u="none" strike="noStrike" cap="none" normalizeH="0" baseline="0" dirty="0" smtClean="0">
                          <a:ln>
                            <a:noFill/>
                          </a:ln>
                          <a:effectLst/>
                        </a:rPr>
                        <a:t>Virtual machines</a:t>
                      </a:r>
                      <a:endParaRPr kumimoji="0" lang="en-US" sz="1800" b="0" i="1" u="none" strike="noStrike" cap="none" normalizeH="0" baseline="0" dirty="0" smtClean="0">
                        <a:ln>
                          <a:noFill/>
                        </a:ln>
                        <a:solidFill>
                          <a:schemeClr val="tx1"/>
                        </a:solidFill>
                        <a:effectLst/>
                        <a:latin typeface="Verdana" pitchFamily="34" charset="0"/>
                      </a:endParaRPr>
                    </a:p>
                  </a:txBody>
                  <a:tcPr marT="91440" marB="91440" anchor="ctr" horzOverflow="overflow">
                    <a:solidFill>
                      <a:schemeClr val="accent2">
                        <a:lumMod val="60000"/>
                        <a:lumOff val="40000"/>
                      </a:schemeClr>
                    </a:solidFill>
                  </a:tcPr>
                </a:tc>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2000" b="0" i="0" u="none" strike="noStrike" cap="none" normalizeH="0" baseline="0" dirty="0" smtClean="0">
                          <a:ln>
                            <a:noFill/>
                          </a:ln>
                          <a:solidFill>
                            <a:schemeClr val="dk1"/>
                          </a:solidFill>
                          <a:effectLst/>
                          <a:latin typeface="+mn-lt"/>
                        </a:rPr>
                        <a:t>6433A-NYC-DC1</a:t>
                      </a:r>
                      <a:br>
                        <a:rPr kumimoji="0" lang="en-US" sz="2000" b="0" i="0" u="none" strike="noStrike" cap="none" normalizeH="0" baseline="0" dirty="0" smtClean="0">
                          <a:ln>
                            <a:noFill/>
                          </a:ln>
                          <a:solidFill>
                            <a:schemeClr val="dk1"/>
                          </a:solidFill>
                          <a:effectLst/>
                          <a:latin typeface="+mn-lt"/>
                        </a:rPr>
                      </a:br>
                      <a:r>
                        <a:rPr kumimoji="0" lang="en-US" sz="2000" b="0" i="0" u="none" strike="noStrike" cap="none" normalizeH="0" baseline="0" dirty="0" smtClean="0">
                          <a:ln>
                            <a:noFill/>
                          </a:ln>
                          <a:solidFill>
                            <a:schemeClr val="dk1"/>
                          </a:solidFill>
                          <a:effectLst/>
                          <a:latin typeface="+mn-lt"/>
                        </a:rPr>
                        <a:t>6433A-NYC-CL1</a:t>
                      </a:r>
                      <a:br>
                        <a:rPr kumimoji="0" lang="en-US" sz="2000" b="0" i="0" u="none" strike="noStrike" cap="none" normalizeH="0" baseline="0" dirty="0" smtClean="0">
                          <a:ln>
                            <a:noFill/>
                          </a:ln>
                          <a:solidFill>
                            <a:schemeClr val="dk1"/>
                          </a:solidFill>
                          <a:effectLst/>
                          <a:latin typeface="+mn-lt"/>
                        </a:rPr>
                      </a:br>
                      <a:r>
                        <a:rPr kumimoji="0" lang="en-US" sz="2000" b="0" i="0" u="none" strike="noStrike" cap="none" normalizeH="0" baseline="0" dirty="0" smtClean="0">
                          <a:ln>
                            <a:noFill/>
                          </a:ln>
                          <a:solidFill>
                            <a:schemeClr val="dk1"/>
                          </a:solidFill>
                          <a:effectLst/>
                          <a:latin typeface="+mn-lt"/>
                        </a:rPr>
                        <a:t>6433A-NYC-SVR1</a:t>
                      </a:r>
                      <a:br>
                        <a:rPr kumimoji="0" lang="en-US" sz="2000" b="0" i="0" u="none" strike="noStrike" cap="none" normalizeH="0" baseline="0" dirty="0" smtClean="0">
                          <a:ln>
                            <a:noFill/>
                          </a:ln>
                          <a:solidFill>
                            <a:schemeClr val="dk1"/>
                          </a:solidFill>
                          <a:effectLst/>
                          <a:latin typeface="+mn-lt"/>
                        </a:rPr>
                      </a:br>
                      <a:r>
                        <a:rPr kumimoji="0" lang="en-US" sz="2000" b="0" i="0" u="none" strike="noStrike" cap="none" normalizeH="0" baseline="0" dirty="0" smtClean="0">
                          <a:ln>
                            <a:noFill/>
                          </a:ln>
                          <a:solidFill>
                            <a:schemeClr val="dk1"/>
                          </a:solidFill>
                          <a:effectLst/>
                          <a:latin typeface="+mn-lt"/>
                        </a:rPr>
                        <a:t>6433A-NYC-SVR2</a:t>
                      </a:r>
                      <a:br>
                        <a:rPr kumimoji="0" lang="en-US" sz="2000" b="0" i="0" u="none" strike="noStrike" cap="none" normalizeH="0" baseline="0" dirty="0" smtClean="0">
                          <a:ln>
                            <a:noFill/>
                          </a:ln>
                          <a:solidFill>
                            <a:schemeClr val="dk1"/>
                          </a:solidFill>
                          <a:effectLst/>
                          <a:latin typeface="+mn-lt"/>
                        </a:rPr>
                      </a:br>
                      <a:r>
                        <a:rPr kumimoji="0" lang="en-US" sz="2000" b="0" i="0" u="none" strike="noStrike" cap="none" normalizeH="0" baseline="0" dirty="0" smtClean="0">
                          <a:ln>
                            <a:noFill/>
                          </a:ln>
                          <a:solidFill>
                            <a:schemeClr val="dk1"/>
                          </a:solidFill>
                          <a:effectLst/>
                          <a:latin typeface="+mn-lt"/>
                        </a:rPr>
                        <a:t>6433A-NYC-RTR</a:t>
                      </a:r>
                      <a:br>
                        <a:rPr kumimoji="0" lang="en-US" sz="2000" b="0" i="0" u="none" strike="noStrike" cap="none" normalizeH="0" baseline="0" dirty="0" smtClean="0">
                          <a:ln>
                            <a:noFill/>
                          </a:ln>
                          <a:solidFill>
                            <a:schemeClr val="dk1"/>
                          </a:solidFill>
                          <a:effectLst/>
                          <a:latin typeface="+mn-lt"/>
                        </a:rPr>
                      </a:br>
                      <a:r>
                        <a:rPr kumimoji="0" lang="en-US" sz="2000" b="0" i="0" u="none" strike="noStrike" cap="none" normalizeH="0" baseline="0" dirty="0" smtClean="0">
                          <a:ln>
                            <a:noFill/>
                          </a:ln>
                          <a:solidFill>
                            <a:schemeClr val="dk1"/>
                          </a:solidFill>
                          <a:effectLst/>
                          <a:latin typeface="+mn-lt"/>
                        </a:rPr>
                        <a:t>6433A-NYC-CL2</a:t>
                      </a:r>
                    </a:p>
                  </a:txBody>
                  <a:tcPr marT="91440" marB="91440" anchor="ctr" horzOverflow="overflow"/>
                </a:tc>
              </a:tr>
              <a:tr h="414771">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2000" u="none" strike="noStrike" cap="none" normalizeH="0" baseline="0" smtClean="0">
                          <a:ln>
                            <a:noFill/>
                          </a:ln>
                          <a:effectLst/>
                        </a:rPr>
                        <a:t>User name</a:t>
                      </a:r>
                      <a:endParaRPr kumimoji="0" lang="en-US" sz="2000" b="0" i="0" u="none" strike="noStrike" cap="none" normalizeH="0" baseline="0" smtClean="0">
                        <a:ln>
                          <a:noFill/>
                        </a:ln>
                        <a:solidFill>
                          <a:schemeClr val="tx1"/>
                        </a:solidFill>
                        <a:effectLst/>
                        <a:latin typeface="Verdana" pitchFamily="34" charset="0"/>
                      </a:endParaRPr>
                    </a:p>
                  </a:txBody>
                  <a:tcPr marT="91440" marB="91440" anchor="ctr" horzOverflow="overflow">
                    <a:solidFill>
                      <a:schemeClr val="accent2">
                        <a:lumMod val="60000"/>
                        <a:lumOff val="40000"/>
                      </a:schemeClr>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US" sz="2000" u="none" strike="noStrike" cap="none" normalizeH="0" baseline="0" smtClean="0">
                          <a:ln>
                            <a:noFill/>
                          </a:ln>
                          <a:effectLst/>
                        </a:rPr>
                        <a:t>Contoso\Administrator</a:t>
                      </a:r>
                      <a:endParaRPr kumimoji="0" lang="en-US" sz="2000" b="0" i="0" u="none" strike="noStrike" cap="none" normalizeH="0" baseline="0" smtClean="0">
                        <a:ln>
                          <a:noFill/>
                        </a:ln>
                        <a:solidFill>
                          <a:srgbClr val="3E8CC6"/>
                        </a:solidFill>
                        <a:effectLst/>
                        <a:latin typeface="Verdana" pitchFamily="34" charset="0"/>
                      </a:endParaRPr>
                    </a:p>
                  </a:txBody>
                  <a:tcPr marT="91440" marB="91440" anchor="ctr" horzOverflow="overflow"/>
                </a:tc>
              </a:tr>
              <a:tr h="442423">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2000" u="none" strike="noStrike" cap="none" normalizeH="0" baseline="0" smtClean="0">
                          <a:ln>
                            <a:noFill/>
                          </a:ln>
                          <a:effectLst/>
                        </a:rPr>
                        <a:t>Password</a:t>
                      </a:r>
                      <a:endParaRPr kumimoji="0" lang="en-US" sz="2000" b="0" i="0" u="none" strike="noStrike" cap="none" normalizeH="0" baseline="0" smtClean="0">
                        <a:ln>
                          <a:noFill/>
                        </a:ln>
                        <a:solidFill>
                          <a:schemeClr val="tx1"/>
                        </a:solidFill>
                        <a:effectLst/>
                        <a:latin typeface="Verdana" pitchFamily="34" charset="0"/>
                      </a:endParaRPr>
                    </a:p>
                  </a:txBody>
                  <a:tcPr marT="91440" marB="91440" anchor="ctr" horzOverflow="overflow">
                    <a:solidFill>
                      <a:schemeClr val="accent2">
                        <a:lumMod val="60000"/>
                        <a:lumOff val="4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u="none" strike="noStrike" cap="none" normalizeH="0" baseline="0" dirty="0" smtClean="0">
                          <a:ln>
                            <a:noFill/>
                          </a:ln>
                          <a:effectLst/>
                        </a:rPr>
                        <a:t>Pa$$w0rd</a:t>
                      </a:r>
                      <a:endParaRPr kumimoji="0" lang="en-US" sz="1800" b="0" i="0" u="none" strike="noStrike" cap="none" normalizeH="0" baseline="0" dirty="0" smtClean="0">
                        <a:ln>
                          <a:noFill/>
                        </a:ln>
                        <a:solidFill>
                          <a:schemeClr val="tx1"/>
                        </a:solidFill>
                        <a:effectLst/>
                        <a:latin typeface="Verdana" pitchFamily="34" charset="0"/>
                      </a:endParaRPr>
                    </a:p>
                  </a:txBody>
                  <a:tcPr marT="91440" marB="91440" anchor="ctr" horzOverflow="overflow"/>
                </a:tc>
              </a:tr>
            </a:tbl>
          </a:graphicData>
        </a:graphic>
      </p:graphicFrame>
      <p:sp>
        <p:nvSpPr>
          <p:cNvPr id="12294" name="Rectangle 131"/>
          <p:cNvSpPr>
            <a:spLocks noChangeArrowheads="1"/>
          </p:cNvSpPr>
          <p:nvPr/>
        </p:nvSpPr>
        <p:spPr bwMode="auto">
          <a:xfrm>
            <a:off x="458788" y="6132513"/>
            <a:ext cx="4033837" cy="336550"/>
          </a:xfrm>
          <a:prstGeom prst="rect">
            <a:avLst/>
          </a:prstGeom>
          <a:noFill/>
          <a:ln w="9525" algn="ctr">
            <a:noFill/>
            <a:miter lim="800000"/>
            <a:headEnd/>
            <a:tailEnd/>
          </a:ln>
        </p:spPr>
        <p:txBody>
          <a:bodyPr>
            <a:spAutoFit/>
          </a:bodyPr>
          <a:lstStyle/>
          <a:p>
            <a:pPr eaLnBrk="0" hangingPunct="0"/>
            <a:r>
              <a:rPr lang="en-US" sz="1600" dirty="0"/>
              <a:t>Estimated time: </a:t>
            </a:r>
            <a:r>
              <a:rPr lang="en-US" altLang="ko-KR" sz="1600" dirty="0" smtClean="0">
                <a:ea typeface="굴림" pitchFamily="34" charset="-127"/>
              </a:rPr>
              <a:t>60</a:t>
            </a:r>
            <a:r>
              <a:rPr lang="en-US" sz="1600" dirty="0" smtClean="0"/>
              <a:t> </a:t>
            </a:r>
            <a:r>
              <a:rPr lang="en-US" sz="1600" dirty="0"/>
              <a:t>minutes</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6"/>
          <p:cNvSpPr>
            <a:spLocks noGrp="1" noChangeArrowheads="1"/>
          </p:cNvSpPr>
          <p:nvPr>
            <p:ph type="title"/>
          </p:nvPr>
        </p:nvSpPr>
        <p:spPr/>
        <p:txBody>
          <a:bodyPr/>
          <a:lstStyle/>
          <a:p>
            <a:r>
              <a:rPr lang="en-US" dirty="0" smtClean="0"/>
              <a:t>Lab Scenario</a:t>
            </a:r>
          </a:p>
        </p:txBody>
      </p:sp>
      <p:sp>
        <p:nvSpPr>
          <p:cNvPr id="13315" name="Rectangle 27"/>
          <p:cNvSpPr>
            <a:spLocks noGrp="1" noChangeArrowheads="1"/>
          </p:cNvSpPr>
          <p:nvPr>
            <p:ph type="body" idx="1"/>
          </p:nvPr>
        </p:nvSpPr>
        <p:spPr/>
        <p:txBody>
          <a:bodyPr/>
          <a:lstStyle/>
          <a:p>
            <a:pPr marL="0" indent="0">
              <a:buNone/>
            </a:pPr>
            <a:r>
              <a:rPr lang="en-US" dirty="0" err="1" smtClean="0"/>
              <a:t>Contoso</a:t>
            </a:r>
            <a:r>
              <a:rPr lang="en-US" dirty="0" smtClean="0"/>
              <a:t>, Ltd has a head office site located in Melbourne, Australia and state branch offices located in Sydney, Perth, Adelaide, and Hobart. </a:t>
            </a:r>
          </a:p>
          <a:p>
            <a:pPr marL="0" indent="0">
              <a:buNone/>
            </a:pPr>
            <a:r>
              <a:rPr lang="en-US" dirty="0" smtClean="0"/>
              <a:t>WSUS </a:t>
            </a:r>
            <a:r>
              <a:rPr lang="en-US" dirty="0"/>
              <a:t>is already deployed at </a:t>
            </a:r>
            <a:r>
              <a:rPr lang="en-US" dirty="0" smtClean="0"/>
              <a:t>the </a:t>
            </a:r>
            <a:r>
              <a:rPr lang="en-US" dirty="0"/>
              <a:t>head office </a:t>
            </a:r>
            <a:r>
              <a:rPr lang="en-US" dirty="0" smtClean="0"/>
              <a:t>site and you </a:t>
            </a:r>
            <a:r>
              <a:rPr lang="en-US" dirty="0"/>
              <a:t>want to configure a replica at the second site. </a:t>
            </a:r>
            <a:r>
              <a:rPr lang="en-US" dirty="0" smtClean="0"/>
              <a:t>This replica should inherit all approvals, updates, and computer groups from the head office site. You also want </a:t>
            </a:r>
            <a:r>
              <a:rPr lang="en-US" dirty="0"/>
              <a:t>to configure WSUS to support BITS and </a:t>
            </a:r>
            <a:r>
              <a:rPr lang="en-US" dirty="0" err="1" smtClean="0"/>
              <a:t>BranchCache</a:t>
            </a:r>
            <a:r>
              <a:rPr lang="en-US" dirty="0" smtClean="0"/>
              <a:t> so that sites without replica servers minimize the amount of bandwidth that they devote to update traffic.</a:t>
            </a:r>
            <a:endParaRPr lang="en-US" dirty="0"/>
          </a:p>
          <a:p>
            <a:pPr marL="0" indent="0">
              <a:buNone/>
            </a:pPr>
            <a:endParaRPr lang="en-US" dirty="0" smtClean="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en-US" smtClean="0"/>
              <a:t>Module Review and Takeaways</a:t>
            </a:r>
          </a:p>
        </p:txBody>
      </p:sp>
      <p:sp>
        <p:nvSpPr>
          <p:cNvPr id="17411" name="Rectangle 3"/>
          <p:cNvSpPr>
            <a:spLocks noGrp="1" noChangeArrowheads="1"/>
          </p:cNvSpPr>
          <p:nvPr>
            <p:ph type="body" idx="1"/>
          </p:nvPr>
        </p:nvSpPr>
        <p:spPr/>
        <p:txBody>
          <a:bodyPr/>
          <a:lstStyle/>
          <a:p>
            <a:r>
              <a:rPr lang="en-US" dirty="0" smtClean="0">
                <a:solidFill>
                  <a:schemeClr val="hlink"/>
                </a:solidFill>
              </a:rPr>
              <a:t>Review Questions</a:t>
            </a:r>
          </a:p>
          <a:p>
            <a:r>
              <a:rPr lang="en-US" dirty="0" smtClean="0">
                <a:solidFill>
                  <a:schemeClr val="hlink"/>
                </a:solidFill>
              </a:rPr>
              <a:t>Best Practices</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US" dirty="0" smtClean="0"/>
              <a:t>Lesson 1: WSUS Topologies</a:t>
            </a:r>
          </a:p>
        </p:txBody>
      </p:sp>
      <p:sp>
        <p:nvSpPr>
          <p:cNvPr id="6147" name="Rectangle 3"/>
          <p:cNvSpPr>
            <a:spLocks noGrp="1" noChangeArrowheads="1"/>
          </p:cNvSpPr>
          <p:nvPr>
            <p:ph type="body" idx="1"/>
          </p:nvPr>
        </p:nvSpPr>
        <p:spPr/>
        <p:txBody>
          <a:bodyPr/>
          <a:lstStyle/>
          <a:p>
            <a:r>
              <a:rPr lang="en-US" dirty="0" smtClean="0"/>
              <a:t>Importance of an Appropriate WSUS Topology</a:t>
            </a:r>
          </a:p>
          <a:p>
            <a:r>
              <a:rPr lang="en-US" dirty="0" smtClean="0"/>
              <a:t>Deploying WSUS</a:t>
            </a:r>
          </a:p>
          <a:p>
            <a:r>
              <a:rPr lang="en-US" dirty="0" smtClean="0"/>
              <a:t>Replica Configuration</a:t>
            </a:r>
          </a:p>
          <a:p>
            <a:r>
              <a:rPr lang="en-US" dirty="0" smtClean="0"/>
              <a:t>WSUS on Disconnected Networks</a:t>
            </a:r>
          </a:p>
          <a:p>
            <a:r>
              <a:rPr lang="en-US" dirty="0" smtClean="0"/>
              <a:t>Optimizing WSUS Administration</a:t>
            </a:r>
          </a:p>
          <a:p>
            <a:r>
              <a:rPr lang="en-US" dirty="0" smtClean="0"/>
              <a:t>Demonstration: WSUS Groups</a:t>
            </a:r>
          </a:p>
          <a:p>
            <a:pPr marL="0" indent="0">
              <a:buNone/>
            </a:pPr>
            <a:endParaRPr lang="en-US"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Importance of an Appropriate WSUS Topology</a:t>
            </a:r>
            <a:endParaRPr lang="en-GB" dirty="0"/>
          </a:p>
        </p:txBody>
      </p:sp>
      <p:sp>
        <p:nvSpPr>
          <p:cNvPr id="4" name="AutoShape 12"/>
          <p:cNvSpPr>
            <a:spLocks noChangeArrowheads="1"/>
          </p:cNvSpPr>
          <p:nvPr/>
        </p:nvSpPr>
        <p:spPr bwMode="auto">
          <a:xfrm>
            <a:off x="220663" y="1247716"/>
            <a:ext cx="8705850" cy="3967163"/>
          </a:xfrm>
          <a:prstGeom prst="roundRect">
            <a:avLst>
              <a:gd name="adj" fmla="val 2856"/>
            </a:avLst>
          </a:prstGeom>
          <a:solidFill>
            <a:srgbClr val="DEE7F1"/>
          </a:solidFill>
          <a:ln w="9525" algn="ctr">
            <a:solidFill>
              <a:srgbClr val="333333"/>
            </a:solidFill>
            <a:round/>
            <a:headEnd/>
            <a:tailEnd/>
          </a:ln>
        </p:spPr>
        <p:txBody>
          <a:bodyPr/>
          <a:lstStyle/>
          <a:p>
            <a:pPr eaLnBrk="0" hangingPunct="0">
              <a:lnSpc>
                <a:spcPct val="90000"/>
              </a:lnSpc>
              <a:spcBef>
                <a:spcPct val="40000"/>
              </a:spcBef>
              <a:buClr>
                <a:srgbClr val="8DACD0"/>
              </a:buClr>
              <a:buSzPct val="70000"/>
              <a:buFont typeface="Wingdings" pitchFamily="2" charset="2"/>
              <a:buNone/>
            </a:pPr>
            <a:r>
              <a:rPr lang="en-GB" smtClean="0">
                <a:ea typeface="PMingLiU" pitchFamily="18" charset="-120"/>
              </a:rPr>
              <a:t>An appropriate WSUS topology:</a:t>
            </a:r>
            <a:endParaRPr lang="en-GB">
              <a:ea typeface="PMingLiU" pitchFamily="18" charset="-120"/>
            </a:endParaRPr>
          </a:p>
        </p:txBody>
      </p:sp>
      <p:grpSp>
        <p:nvGrpSpPr>
          <p:cNvPr id="6" name="Group 1"/>
          <p:cNvGrpSpPr>
            <a:grpSpLocks/>
          </p:cNvGrpSpPr>
          <p:nvPr/>
        </p:nvGrpSpPr>
        <p:grpSpPr bwMode="auto">
          <a:xfrm>
            <a:off x="495300" y="1700154"/>
            <a:ext cx="8064500" cy="641350"/>
            <a:chOff x="757238" y="4884425"/>
            <a:chExt cx="8064501" cy="641350"/>
          </a:xfrm>
        </p:grpSpPr>
        <p:sp>
          <p:nvSpPr>
            <p:cNvPr id="7"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a:t>	   </a:t>
              </a:r>
              <a:r>
                <a:rPr lang="en-GB" smtClean="0"/>
                <a:t>Reduces Internet bandwidth costs</a:t>
              </a:r>
              <a:endParaRPr lang="en-GB"/>
            </a:p>
          </p:txBody>
        </p:sp>
        <p:sp>
          <p:nvSpPr>
            <p:cNvPr id="8"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9" name="Group 15"/>
          <p:cNvGrpSpPr>
            <a:grpSpLocks/>
          </p:cNvGrpSpPr>
          <p:nvPr/>
        </p:nvGrpSpPr>
        <p:grpSpPr bwMode="auto">
          <a:xfrm>
            <a:off x="495300" y="2581216"/>
            <a:ext cx="8064500" cy="641350"/>
            <a:chOff x="757238" y="4884425"/>
            <a:chExt cx="8064501" cy="641350"/>
          </a:xfrm>
        </p:grpSpPr>
        <p:sp>
          <p:nvSpPr>
            <p:cNvPr id="10"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a:t>	   </a:t>
              </a:r>
              <a:r>
                <a:rPr lang="en-GB" smtClean="0"/>
                <a:t>Reduces intranet and WAN bandwidth congestion </a:t>
              </a:r>
              <a:endParaRPr lang="en-GB"/>
            </a:p>
          </p:txBody>
        </p:sp>
        <p:sp>
          <p:nvSpPr>
            <p:cNvPr id="11" name="Rounded Rectangle 8"/>
            <p:cNvSpPr>
              <a:spLocks noChangeArrowheads="1"/>
            </p:cNvSpPr>
            <p:nvPr/>
          </p:nvSpPr>
          <p:spPr bwMode="auto">
            <a:xfrm>
              <a:off x="757238" y="4949513"/>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12" name="Group 18"/>
          <p:cNvGrpSpPr>
            <a:grpSpLocks/>
          </p:cNvGrpSpPr>
          <p:nvPr/>
        </p:nvGrpSpPr>
        <p:grpSpPr bwMode="auto">
          <a:xfrm>
            <a:off x="495300" y="3452754"/>
            <a:ext cx="8064500" cy="641350"/>
            <a:chOff x="757238" y="4884425"/>
            <a:chExt cx="8064501" cy="641350"/>
          </a:xfrm>
        </p:grpSpPr>
        <p:sp>
          <p:nvSpPr>
            <p:cNvPr id="13"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Minimizes administrative burden</a:t>
              </a:r>
              <a:endParaRPr lang="en-GB" dirty="0"/>
            </a:p>
          </p:txBody>
        </p:sp>
        <p:sp>
          <p:nvSpPr>
            <p:cNvPr id="14"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15" name="Group 21"/>
          <p:cNvGrpSpPr>
            <a:grpSpLocks/>
          </p:cNvGrpSpPr>
          <p:nvPr/>
        </p:nvGrpSpPr>
        <p:grpSpPr bwMode="auto">
          <a:xfrm>
            <a:off x="495300" y="4300479"/>
            <a:ext cx="8064500" cy="641350"/>
            <a:chOff x="757238" y="4884425"/>
            <a:chExt cx="8064501" cy="641350"/>
          </a:xfrm>
        </p:grpSpPr>
        <p:sp>
          <p:nvSpPr>
            <p:cNvPr id="16"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a:t>	   </a:t>
              </a:r>
              <a:r>
                <a:rPr lang="en-GB" smtClean="0"/>
                <a:t>Utilizes local administrator resources</a:t>
              </a:r>
              <a:endParaRPr lang="en-GB"/>
            </a:p>
          </p:txBody>
        </p:sp>
        <p:sp>
          <p:nvSpPr>
            <p:cNvPr id="17"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spTree>
    <p:extLst>
      <p:ext uri="{BB962C8B-B14F-4D97-AF65-F5344CB8AC3E}">
        <p14:creationId xmlns:p14="http://schemas.microsoft.com/office/powerpoint/2010/main" val="12323250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Deploying WSUS</a:t>
            </a:r>
            <a:endParaRPr lang="en-GB" dirty="0"/>
          </a:p>
        </p:txBody>
      </p:sp>
      <p:sp>
        <p:nvSpPr>
          <p:cNvPr id="4" name="Rounded Rectangle 844803"/>
          <p:cNvSpPr>
            <a:spLocks noChangeArrowheads="1"/>
          </p:cNvSpPr>
          <p:nvPr/>
        </p:nvSpPr>
        <p:spPr bwMode="auto">
          <a:xfrm>
            <a:off x="484188" y="2036762"/>
            <a:ext cx="8199437" cy="4206383"/>
          </a:xfrm>
          <a:prstGeom prst="roundRect">
            <a:avLst>
              <a:gd name="adj" fmla="val 4167"/>
            </a:avLst>
          </a:prstGeom>
          <a:solidFill>
            <a:srgbClr val="DEE7F1"/>
          </a:solidFill>
          <a:ln w="9525" algn="ctr">
            <a:solidFill>
              <a:srgbClr val="333333"/>
            </a:solidFill>
            <a:round/>
            <a:headEnd/>
            <a:tailEnd/>
          </a:ln>
        </p:spPr>
        <p:txBody>
          <a:bodyPr/>
          <a:lstStyle/>
          <a:p>
            <a:pPr>
              <a:buClr>
                <a:srgbClr val="8DACD0"/>
              </a:buClr>
              <a:buSzPct val="70000"/>
              <a:buFont typeface="Wingdings" pitchFamily="2" charset="2"/>
              <a:buNone/>
            </a:pPr>
            <a:r>
              <a:rPr lang="en-GB" b="1">
                <a:cs typeface="Arial" pitchFamily="34" charset="0"/>
              </a:rPr>
              <a:t>The </a:t>
            </a:r>
            <a:r>
              <a:rPr lang="en-GB" b="1" smtClean="0">
                <a:cs typeface="Arial" pitchFamily="34" charset="0"/>
              </a:rPr>
              <a:t>WSUS deployment process involves</a:t>
            </a:r>
            <a:r>
              <a:rPr lang="en-US" b="1" smtClean="0">
                <a:cs typeface="Arial" pitchFamily="34" charset="0"/>
              </a:rPr>
              <a:t>:</a:t>
            </a:r>
            <a:endParaRPr lang="en-CA" b="1">
              <a:cs typeface="Arial" pitchFamily="34" charset="0"/>
            </a:endParaRPr>
          </a:p>
        </p:txBody>
      </p:sp>
      <p:sp>
        <p:nvSpPr>
          <p:cNvPr id="5" name="Rounded Rectangle 844804"/>
          <p:cNvSpPr>
            <a:spLocks noChangeArrowheads="1"/>
          </p:cNvSpPr>
          <p:nvPr/>
        </p:nvSpPr>
        <p:spPr bwMode="auto">
          <a:xfrm>
            <a:off x="720725" y="2409824"/>
            <a:ext cx="7724775" cy="3644135"/>
          </a:xfrm>
          <a:prstGeom prst="roundRect">
            <a:avLst>
              <a:gd name="adj" fmla="val 4167"/>
            </a:avLst>
          </a:prstGeom>
          <a:solidFill>
            <a:srgbClr val="F2E7CE"/>
          </a:solidFill>
          <a:ln w="9525" algn="ctr">
            <a:solidFill>
              <a:srgbClr val="333333"/>
            </a:solidFill>
            <a:round/>
            <a:headEnd/>
            <a:tailEnd/>
          </a:ln>
        </p:spPr>
        <p:txBody>
          <a:bodyPr anchor="ctr"/>
          <a:lstStyle/>
          <a:p>
            <a:pPr marL="228600" indent="-228600">
              <a:buFontTx/>
              <a:buChar char="•"/>
            </a:pPr>
            <a:r>
              <a:rPr lang="en-GB" b="1" dirty="0" smtClean="0">
                <a:ea typeface="MS PGothic" pitchFamily="34" charset="-128"/>
                <a:cs typeface="Arial" pitchFamily="34" charset="0"/>
              </a:rPr>
              <a:t>Configure network settings if proxy is required</a:t>
            </a:r>
          </a:p>
          <a:p>
            <a:pPr marL="228600" indent="-228600">
              <a:buFontTx/>
              <a:buChar char="•"/>
            </a:pPr>
            <a:r>
              <a:rPr lang="en-GB" b="1" dirty="0" smtClean="0">
                <a:ea typeface="MS PGothic" pitchFamily="34" charset="-128"/>
                <a:cs typeface="Arial" pitchFamily="34" charset="0"/>
              </a:rPr>
              <a:t>Install prerequisite roles and features</a:t>
            </a:r>
          </a:p>
          <a:p>
            <a:pPr marL="228600" indent="-228600">
              <a:buFontTx/>
              <a:buChar char="•"/>
            </a:pPr>
            <a:r>
              <a:rPr lang="en-GB" dirty="0" smtClean="0">
                <a:ea typeface="MS PGothic" pitchFamily="34" charset="-128"/>
                <a:cs typeface="Arial" pitchFamily="34" charset="0"/>
              </a:rPr>
              <a:t>Install Microsoft Report Viewer Redistributable 2008</a:t>
            </a:r>
            <a:endParaRPr lang="en-GB" b="1" dirty="0" smtClean="0">
              <a:ea typeface="MS PGothic" pitchFamily="34" charset="-128"/>
              <a:cs typeface="Arial" pitchFamily="34" charset="0"/>
            </a:endParaRPr>
          </a:p>
          <a:p>
            <a:pPr marL="228600" indent="-228600">
              <a:buFontTx/>
              <a:buChar char="•"/>
            </a:pPr>
            <a:r>
              <a:rPr lang="en-GB" b="1" dirty="0" smtClean="0">
                <a:ea typeface="MS PGothic" pitchFamily="34" charset="-128"/>
                <a:cs typeface="Arial" pitchFamily="34" charset="0"/>
              </a:rPr>
              <a:t>Install WSUS</a:t>
            </a:r>
          </a:p>
          <a:p>
            <a:pPr marL="228600" indent="-228600">
              <a:buFontTx/>
              <a:buChar char="•"/>
            </a:pPr>
            <a:r>
              <a:rPr lang="en-GB" dirty="0" smtClean="0">
                <a:ea typeface="MS PGothic" pitchFamily="34" charset="-128"/>
                <a:cs typeface="Arial" pitchFamily="34" charset="0"/>
              </a:rPr>
              <a:t>Determine </a:t>
            </a:r>
            <a:r>
              <a:rPr lang="en-GB" dirty="0">
                <a:ea typeface="MS PGothic" pitchFamily="34" charset="-128"/>
                <a:cs typeface="Arial" pitchFamily="34" charset="0"/>
              </a:rPr>
              <a:t>whether updates are stored </a:t>
            </a:r>
            <a:r>
              <a:rPr lang="en-GB" dirty="0" smtClean="0">
                <a:ea typeface="MS PGothic" pitchFamily="34" charset="-128"/>
                <a:cs typeface="Arial" pitchFamily="34" charset="0"/>
              </a:rPr>
              <a:t>locally</a:t>
            </a:r>
          </a:p>
          <a:p>
            <a:pPr marL="228600" indent="-228600">
              <a:buFontTx/>
              <a:buChar char="•"/>
            </a:pPr>
            <a:r>
              <a:rPr lang="en-GB" dirty="0" smtClean="0">
                <a:ea typeface="MS PGothic" pitchFamily="34" charset="-128"/>
                <a:cs typeface="Arial" pitchFamily="34" charset="0"/>
              </a:rPr>
              <a:t>Configure WSUS database</a:t>
            </a:r>
          </a:p>
          <a:p>
            <a:pPr marL="228600" indent="-228600">
              <a:buFontTx/>
              <a:buChar char="•"/>
            </a:pPr>
            <a:r>
              <a:rPr lang="en-GB" dirty="0" smtClean="0">
                <a:ea typeface="MS PGothic" pitchFamily="34" charset="-128"/>
                <a:cs typeface="Arial" pitchFamily="34" charset="0"/>
              </a:rPr>
              <a:t>Configure WSUS website address</a:t>
            </a:r>
          </a:p>
          <a:p>
            <a:pPr marL="228600" indent="-228600">
              <a:buFontTx/>
              <a:buChar char="•"/>
            </a:pPr>
            <a:r>
              <a:rPr lang="en-GB" dirty="0" smtClean="0">
                <a:ea typeface="MS PGothic" pitchFamily="34" charset="-128"/>
                <a:cs typeface="Arial" pitchFamily="34" charset="0"/>
              </a:rPr>
              <a:t>Choose upstream server</a:t>
            </a:r>
          </a:p>
          <a:p>
            <a:pPr marL="228600" indent="-228600">
              <a:buFontTx/>
              <a:buChar char="•"/>
            </a:pPr>
            <a:r>
              <a:rPr lang="en-GB" dirty="0" smtClean="0">
                <a:ea typeface="MS PGothic" pitchFamily="34" charset="-128"/>
                <a:cs typeface="Arial" pitchFamily="34" charset="0"/>
              </a:rPr>
              <a:t>Synchronize with upstream server</a:t>
            </a:r>
          </a:p>
          <a:p>
            <a:pPr marL="228600" indent="-228600">
              <a:buFontTx/>
              <a:buChar char="•"/>
            </a:pPr>
            <a:r>
              <a:rPr lang="en-GB" dirty="0" smtClean="0">
                <a:ea typeface="MS PGothic" pitchFamily="34" charset="-128"/>
                <a:cs typeface="Arial" pitchFamily="34" charset="0"/>
              </a:rPr>
              <a:t>Choose Operating System options</a:t>
            </a:r>
          </a:p>
          <a:p>
            <a:pPr marL="228600" indent="-228600">
              <a:buFontTx/>
              <a:buChar char="•"/>
            </a:pPr>
            <a:r>
              <a:rPr lang="en-GB" dirty="0" smtClean="0">
                <a:ea typeface="MS PGothic" pitchFamily="34" charset="-128"/>
                <a:cs typeface="Arial" pitchFamily="34" charset="0"/>
              </a:rPr>
              <a:t>Choose language options</a:t>
            </a:r>
            <a:endParaRPr lang="en-GB" dirty="0">
              <a:ea typeface="MS PGothic" pitchFamily="34" charset="-128"/>
              <a:cs typeface="Arial" pitchFamily="34" charset="0"/>
            </a:endParaRPr>
          </a:p>
        </p:txBody>
      </p:sp>
      <p:sp>
        <p:nvSpPr>
          <p:cNvPr id="6" name="Rounded Rectangle 844804"/>
          <p:cNvSpPr>
            <a:spLocks noChangeArrowheads="1"/>
          </p:cNvSpPr>
          <p:nvPr/>
        </p:nvSpPr>
        <p:spPr bwMode="auto">
          <a:xfrm>
            <a:off x="477838" y="996950"/>
            <a:ext cx="8210550" cy="882650"/>
          </a:xfrm>
          <a:prstGeom prst="roundRect">
            <a:avLst>
              <a:gd name="adj" fmla="val 4167"/>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anchor="ctr"/>
          <a:lstStyle/>
          <a:p>
            <a:pPr>
              <a:defRPr/>
            </a:pPr>
            <a:r>
              <a:rPr lang="en-US" dirty="0" smtClean="0">
                <a:cs typeface="Arial" pitchFamily="34" charset="0"/>
              </a:rPr>
              <a:t>Prior to deployment: Ensure </a:t>
            </a:r>
            <a:r>
              <a:rPr lang="en-US" dirty="0">
                <a:cs typeface="Arial" pitchFamily="34" charset="0"/>
              </a:rPr>
              <a:t>that </a:t>
            </a:r>
            <a:r>
              <a:rPr lang="en-US" dirty="0" smtClean="0">
                <a:cs typeface="Arial" pitchFamily="34" charset="0"/>
              </a:rPr>
              <a:t>you have downloaded KB972455 from the Internet or that the server has access to the Internet. Download Report Viewer Redistributable 2008</a:t>
            </a:r>
            <a:endParaRPr lang="en-US" b="1" dirty="0">
              <a:cs typeface="Arial" pitchFamily="34" charset="0"/>
            </a:endParaRPr>
          </a:p>
        </p:txBody>
      </p:sp>
    </p:spTree>
    <p:extLst>
      <p:ext uri="{BB962C8B-B14F-4D97-AF65-F5344CB8AC3E}">
        <p14:creationId xmlns:p14="http://schemas.microsoft.com/office/powerpoint/2010/main" val="268144050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Line 2"/>
          <p:cNvSpPr>
            <a:spLocks noChangeShapeType="1"/>
          </p:cNvSpPr>
          <p:nvPr/>
        </p:nvSpPr>
        <p:spPr bwMode="auto">
          <a:xfrm flipV="1">
            <a:off x="0" y="0"/>
            <a:ext cx="9144000" cy="685800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19882154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Replica Configuration</a:t>
            </a:r>
            <a:endParaRPr lang="en-GB" dirty="0"/>
          </a:p>
        </p:txBody>
      </p:sp>
      <p:sp>
        <p:nvSpPr>
          <p:cNvPr id="3" name="AutoShape 3"/>
          <p:cNvSpPr>
            <a:spLocks noChangeArrowheads="1"/>
          </p:cNvSpPr>
          <p:nvPr/>
        </p:nvSpPr>
        <p:spPr bwMode="auto">
          <a:xfrm>
            <a:off x="401638" y="1419224"/>
            <a:ext cx="8383587" cy="4067176"/>
          </a:xfrm>
          <a:prstGeom prst="roundRect">
            <a:avLst>
              <a:gd name="adj" fmla="val 4167"/>
            </a:avLst>
          </a:prstGeom>
          <a:solidFill>
            <a:srgbClr val="DEE7F1"/>
          </a:solidFill>
          <a:ln w="9525" algn="ctr">
            <a:solidFill>
              <a:srgbClr val="333333"/>
            </a:solidFill>
            <a:round/>
            <a:headEnd/>
            <a:tailEnd/>
          </a:ln>
        </p:spPr>
        <p:txBody>
          <a:bodyPr/>
          <a:lstStyle/>
          <a:p>
            <a:pPr eaLnBrk="0" hangingPunct="0"/>
            <a:r>
              <a:rPr lang="en-US" dirty="0" smtClean="0"/>
              <a:t>When planning the deployment of WSUS at a site, consider the following: </a:t>
            </a:r>
            <a:endParaRPr lang="en-US" dirty="0"/>
          </a:p>
        </p:txBody>
      </p:sp>
      <p:sp>
        <p:nvSpPr>
          <p:cNvPr id="4" name="Rounded Rectangle 844806"/>
          <p:cNvSpPr>
            <a:spLocks noChangeArrowheads="1"/>
          </p:cNvSpPr>
          <p:nvPr/>
        </p:nvSpPr>
        <p:spPr bwMode="auto">
          <a:xfrm>
            <a:off x="646113" y="2169648"/>
            <a:ext cx="7896225" cy="2917686"/>
          </a:xfrm>
          <a:prstGeom prst="roundRect">
            <a:avLst>
              <a:gd name="adj" fmla="val 4167"/>
            </a:avLst>
          </a:prstGeom>
          <a:solidFill>
            <a:srgbClr val="EAE1C8"/>
          </a:solidFill>
          <a:ln w="9525" algn="ctr">
            <a:solidFill>
              <a:srgbClr val="333333"/>
            </a:solidFill>
            <a:round/>
            <a:headEnd/>
            <a:tailEnd/>
          </a:ln>
        </p:spPr>
        <p:txBody>
          <a:bodyPr anchor="ctr">
            <a:spAutoFit/>
          </a:bodyPr>
          <a:lstStyle/>
          <a:p>
            <a:pPr marL="228600" indent="-228600" eaLnBrk="0" hangingPunct="0">
              <a:lnSpc>
                <a:spcPct val="90000"/>
              </a:lnSpc>
              <a:spcBef>
                <a:spcPct val="40000"/>
              </a:spcBef>
              <a:buClr>
                <a:schemeClr val="hlink"/>
              </a:buClr>
              <a:buFontTx/>
              <a:buChar char="•"/>
            </a:pPr>
            <a:r>
              <a:rPr lang="en-US" altLang="ja-JP" dirty="0" smtClean="0">
                <a:ea typeface="MS PGothic" pitchFamily="34" charset="-128"/>
              </a:rPr>
              <a:t>Server Type</a:t>
            </a:r>
          </a:p>
          <a:p>
            <a:pPr marL="685800" lvl="1" indent="-228600" eaLnBrk="0" hangingPunct="0">
              <a:lnSpc>
                <a:spcPct val="90000"/>
              </a:lnSpc>
              <a:spcBef>
                <a:spcPct val="40000"/>
              </a:spcBef>
              <a:buClr>
                <a:schemeClr val="hlink"/>
              </a:buClr>
              <a:buFontTx/>
              <a:buChar char="•"/>
            </a:pPr>
            <a:r>
              <a:rPr lang="en-US" altLang="ja-JP" dirty="0" smtClean="0">
                <a:ea typeface="MS PGothic" pitchFamily="34" charset="-128"/>
              </a:rPr>
              <a:t>Replica Server or Autonomous Server</a:t>
            </a:r>
          </a:p>
          <a:p>
            <a:pPr marL="685800" lvl="1" indent="-228600" eaLnBrk="0" hangingPunct="0">
              <a:lnSpc>
                <a:spcPct val="90000"/>
              </a:lnSpc>
              <a:spcBef>
                <a:spcPct val="40000"/>
              </a:spcBef>
              <a:buClr>
                <a:schemeClr val="hlink"/>
              </a:buClr>
              <a:buFontTx/>
              <a:buChar char="•"/>
            </a:pPr>
            <a:r>
              <a:rPr lang="en-US" altLang="ja-JP" dirty="0" smtClean="0">
                <a:ea typeface="MS PGothic" pitchFamily="34" charset="-128"/>
              </a:rPr>
              <a:t>BranchCache</a:t>
            </a:r>
            <a:endParaRPr lang="en-US" altLang="ja-JP" dirty="0">
              <a:ea typeface="MS PGothic" pitchFamily="34" charset="-128"/>
            </a:endParaRPr>
          </a:p>
          <a:p>
            <a:pPr marL="228600" indent="-228600" eaLnBrk="0" hangingPunct="0">
              <a:lnSpc>
                <a:spcPct val="90000"/>
              </a:lnSpc>
              <a:spcBef>
                <a:spcPct val="40000"/>
              </a:spcBef>
              <a:buClr>
                <a:schemeClr val="hlink"/>
              </a:buClr>
              <a:buFontTx/>
              <a:buChar char="•"/>
            </a:pPr>
            <a:r>
              <a:rPr lang="en-US" altLang="ja-JP" dirty="0" smtClean="0">
                <a:ea typeface="MS PGothic" pitchFamily="34" charset="-128"/>
              </a:rPr>
              <a:t>Update storage location</a:t>
            </a:r>
          </a:p>
          <a:p>
            <a:pPr marL="228600" indent="-228600" eaLnBrk="0" hangingPunct="0">
              <a:lnSpc>
                <a:spcPct val="90000"/>
              </a:lnSpc>
              <a:spcBef>
                <a:spcPct val="40000"/>
              </a:spcBef>
              <a:buClr>
                <a:schemeClr val="hlink"/>
              </a:buClr>
              <a:buFontTx/>
              <a:buChar char="•"/>
            </a:pPr>
            <a:r>
              <a:rPr lang="en-US" altLang="ja-JP" dirty="0" smtClean="0">
                <a:ea typeface="MS PGothic" pitchFamily="34" charset="-128"/>
              </a:rPr>
              <a:t>Update source</a:t>
            </a:r>
            <a:endParaRPr lang="en-US" altLang="ja-JP" dirty="0">
              <a:ea typeface="MS PGothic" pitchFamily="34" charset="-128"/>
            </a:endParaRPr>
          </a:p>
          <a:p>
            <a:pPr marL="228600" indent="-228600" eaLnBrk="0" hangingPunct="0">
              <a:lnSpc>
                <a:spcPct val="90000"/>
              </a:lnSpc>
              <a:spcBef>
                <a:spcPct val="40000"/>
              </a:spcBef>
              <a:buClr>
                <a:schemeClr val="hlink"/>
              </a:buClr>
              <a:buFontTx/>
              <a:buChar char="•"/>
            </a:pPr>
            <a:r>
              <a:rPr lang="en-US" altLang="ja-JP" dirty="0" smtClean="0">
                <a:ea typeface="MS PGothic" pitchFamily="34" charset="-128"/>
              </a:rPr>
              <a:t>Populating computer groups</a:t>
            </a:r>
          </a:p>
          <a:p>
            <a:pPr marL="228600" indent="-228600" eaLnBrk="0" hangingPunct="0">
              <a:lnSpc>
                <a:spcPct val="90000"/>
              </a:lnSpc>
              <a:spcBef>
                <a:spcPct val="40000"/>
              </a:spcBef>
              <a:buClr>
                <a:schemeClr val="hlink"/>
              </a:buClr>
              <a:buFontTx/>
              <a:buChar char="•"/>
            </a:pPr>
            <a:r>
              <a:rPr lang="en-US" altLang="ja-JP" dirty="0" smtClean="0">
                <a:ea typeface="MS PGothic" pitchFamily="34" charset="-128"/>
              </a:rPr>
              <a:t>Reporting rollup configuration</a:t>
            </a:r>
          </a:p>
          <a:p>
            <a:pPr marL="228600" indent="-228600" eaLnBrk="0" hangingPunct="0">
              <a:lnSpc>
                <a:spcPct val="90000"/>
              </a:lnSpc>
              <a:spcBef>
                <a:spcPct val="40000"/>
              </a:spcBef>
              <a:buClr>
                <a:schemeClr val="hlink"/>
              </a:buClr>
              <a:buFontTx/>
              <a:buChar char="•"/>
            </a:pPr>
            <a:r>
              <a:rPr lang="en-US" altLang="ja-JP" dirty="0" smtClean="0">
                <a:ea typeface="MS PGothic" pitchFamily="34" charset="-128"/>
              </a:rPr>
              <a:t>WSUS Server addressing in multi-site environments</a:t>
            </a:r>
            <a:endParaRPr lang="en-US" altLang="ja-JP" dirty="0">
              <a:ea typeface="MS PGothic" pitchFamily="34" charset="-128"/>
            </a:endParaRPr>
          </a:p>
        </p:txBody>
      </p:sp>
    </p:spTree>
    <p:extLst>
      <p:ext uri="{BB962C8B-B14F-4D97-AF65-F5344CB8AC3E}">
        <p14:creationId xmlns:p14="http://schemas.microsoft.com/office/powerpoint/2010/main" val="35783259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sp>
        <p:nvSpPr>
          <p:cNvPr id="4" name="Line 2"/>
          <p:cNvSpPr>
            <a:spLocks noChangeShapeType="1"/>
          </p:cNvSpPr>
          <p:nvPr/>
        </p:nvSpPr>
        <p:spPr bwMode="auto">
          <a:xfrm flipV="1">
            <a:off x="0" y="0"/>
            <a:ext cx="9144000" cy="685800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21436096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WSUS on Disconnected Networks</a:t>
            </a:r>
            <a:endParaRPr lang="en-GB"/>
          </a:p>
        </p:txBody>
      </p:sp>
      <p:sp>
        <p:nvSpPr>
          <p:cNvPr id="4" name="Rounded Rectangle 844803"/>
          <p:cNvSpPr>
            <a:spLocks noChangeArrowheads="1"/>
          </p:cNvSpPr>
          <p:nvPr/>
        </p:nvSpPr>
        <p:spPr bwMode="auto">
          <a:xfrm>
            <a:off x="484188" y="2036762"/>
            <a:ext cx="8199437" cy="3951913"/>
          </a:xfrm>
          <a:prstGeom prst="roundRect">
            <a:avLst>
              <a:gd name="adj" fmla="val 4167"/>
            </a:avLst>
          </a:prstGeom>
          <a:solidFill>
            <a:srgbClr val="DEE7F1"/>
          </a:solidFill>
          <a:ln w="9525" algn="ctr">
            <a:solidFill>
              <a:srgbClr val="333333"/>
            </a:solidFill>
            <a:round/>
            <a:headEnd/>
            <a:tailEnd/>
          </a:ln>
        </p:spPr>
        <p:txBody>
          <a:bodyPr/>
          <a:lstStyle/>
          <a:p>
            <a:pPr>
              <a:buClr>
                <a:srgbClr val="8DACD0"/>
              </a:buClr>
              <a:buSzPct val="70000"/>
              <a:buFont typeface="Wingdings" pitchFamily="2" charset="2"/>
              <a:buNone/>
            </a:pPr>
            <a:r>
              <a:rPr lang="en-GB" b="1" dirty="0" smtClean="0">
                <a:cs typeface="Arial" pitchFamily="34" charset="0"/>
              </a:rPr>
              <a:t>To use a WSUS server on a disconnected network</a:t>
            </a:r>
            <a:r>
              <a:rPr lang="en-US" b="1" dirty="0" smtClean="0">
                <a:cs typeface="Arial" pitchFamily="34" charset="0"/>
              </a:rPr>
              <a:t>:</a:t>
            </a:r>
            <a:endParaRPr lang="en-CA" b="1" dirty="0">
              <a:cs typeface="Arial" pitchFamily="34" charset="0"/>
            </a:endParaRPr>
          </a:p>
        </p:txBody>
      </p:sp>
      <p:sp>
        <p:nvSpPr>
          <p:cNvPr id="5" name="Rounded Rectangle 844804"/>
          <p:cNvSpPr>
            <a:spLocks noChangeArrowheads="1"/>
          </p:cNvSpPr>
          <p:nvPr/>
        </p:nvSpPr>
        <p:spPr bwMode="auto">
          <a:xfrm>
            <a:off x="720725" y="2474219"/>
            <a:ext cx="7724775" cy="3244001"/>
          </a:xfrm>
          <a:prstGeom prst="roundRect">
            <a:avLst>
              <a:gd name="adj" fmla="val 4167"/>
            </a:avLst>
          </a:prstGeom>
          <a:solidFill>
            <a:srgbClr val="F2E7CE"/>
          </a:solidFill>
          <a:ln w="9525" algn="ctr">
            <a:solidFill>
              <a:srgbClr val="333333"/>
            </a:solidFill>
            <a:round/>
            <a:headEnd/>
            <a:tailEnd/>
          </a:ln>
        </p:spPr>
        <p:txBody>
          <a:bodyPr anchor="ctr"/>
          <a:lstStyle/>
          <a:p>
            <a:pPr marL="228600" indent="-228600">
              <a:buFontTx/>
              <a:buChar char="•"/>
            </a:pPr>
            <a:r>
              <a:rPr lang="en-GB" b="1" dirty="0" smtClean="0">
                <a:ea typeface="MS PGothic" pitchFamily="34" charset="-128"/>
                <a:cs typeface="Arial" pitchFamily="34" charset="0"/>
              </a:rPr>
              <a:t>You need two WSUS servers, one on a connected network and one on the disconnected network</a:t>
            </a:r>
          </a:p>
          <a:p>
            <a:pPr marL="228600" indent="-228600">
              <a:buFontTx/>
              <a:buChar char="•"/>
            </a:pPr>
            <a:r>
              <a:rPr lang="en-GB" b="1" dirty="0" smtClean="0">
                <a:ea typeface="MS PGothic" pitchFamily="34" charset="-128"/>
                <a:cs typeface="Arial" pitchFamily="34" charset="0"/>
              </a:rPr>
              <a:t>Both WSUS servers need the same Advanced options</a:t>
            </a:r>
          </a:p>
          <a:p>
            <a:pPr marL="228600" indent="-228600">
              <a:buFontTx/>
              <a:buChar char="•"/>
            </a:pPr>
            <a:r>
              <a:rPr lang="en-GB" dirty="0" smtClean="0">
                <a:ea typeface="MS PGothic" pitchFamily="34" charset="-128"/>
                <a:cs typeface="Arial" pitchFamily="34" charset="0"/>
              </a:rPr>
              <a:t>The connected WSUS server must store updates locally</a:t>
            </a:r>
            <a:endParaRPr lang="en-GB" b="1" dirty="0">
              <a:ea typeface="MS PGothic" pitchFamily="34" charset="-128"/>
              <a:cs typeface="Arial" pitchFamily="34" charset="0"/>
            </a:endParaRPr>
          </a:p>
          <a:p>
            <a:pPr marL="228600" indent="-228600">
              <a:buFontTx/>
              <a:buChar char="•"/>
            </a:pPr>
            <a:r>
              <a:rPr lang="en-GB" dirty="0" smtClean="0">
                <a:ea typeface="MS PGothic" pitchFamily="34" charset="-128"/>
                <a:cs typeface="Arial" pitchFamily="34" charset="0"/>
              </a:rPr>
              <a:t>Transfer update files from connected WSUS server file system using removable media</a:t>
            </a:r>
            <a:endParaRPr lang="en-GB" b="1" dirty="0">
              <a:ea typeface="MS PGothic" pitchFamily="34" charset="-128"/>
              <a:cs typeface="Arial" pitchFamily="34" charset="0"/>
            </a:endParaRPr>
          </a:p>
          <a:p>
            <a:pPr marL="228600" indent="-228600">
              <a:buFontTx/>
              <a:buChar char="•"/>
            </a:pPr>
            <a:r>
              <a:rPr lang="en-GB" dirty="0" smtClean="0">
                <a:ea typeface="MS PGothic" pitchFamily="34" charset="-128"/>
                <a:cs typeface="Arial" pitchFamily="34" charset="0"/>
              </a:rPr>
              <a:t>Transfer Metadata from the Database of the connected WSUS server using removable media</a:t>
            </a:r>
          </a:p>
          <a:p>
            <a:pPr marL="228600" indent="-228600">
              <a:buFontTx/>
              <a:buChar char="•"/>
            </a:pPr>
            <a:r>
              <a:rPr lang="en-GB" b="1" dirty="0" smtClean="0">
                <a:ea typeface="MS PGothic" pitchFamily="34" charset="-128"/>
                <a:cs typeface="Arial" pitchFamily="34" charset="0"/>
              </a:rPr>
              <a:t>Import the updates on the WSUS server on the disconnected network.</a:t>
            </a:r>
            <a:endParaRPr lang="en-GB" b="1" dirty="0">
              <a:ea typeface="MS PGothic" pitchFamily="34" charset="-128"/>
              <a:cs typeface="Arial" pitchFamily="34" charset="0"/>
            </a:endParaRPr>
          </a:p>
        </p:txBody>
      </p:sp>
      <p:sp>
        <p:nvSpPr>
          <p:cNvPr id="6" name="Rounded Rectangle 844804"/>
          <p:cNvSpPr>
            <a:spLocks noChangeArrowheads="1"/>
          </p:cNvSpPr>
          <p:nvPr/>
        </p:nvSpPr>
        <p:spPr bwMode="auto">
          <a:xfrm>
            <a:off x="477838" y="996950"/>
            <a:ext cx="8210550" cy="882650"/>
          </a:xfrm>
          <a:prstGeom prst="roundRect">
            <a:avLst>
              <a:gd name="adj" fmla="val 4167"/>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anchor="ctr"/>
          <a:lstStyle/>
          <a:p>
            <a:pPr eaLnBrk="1" hangingPunct="1">
              <a:spcBef>
                <a:spcPct val="0"/>
              </a:spcBef>
              <a:buClrTx/>
              <a:defRPr/>
            </a:pPr>
            <a:r>
              <a:rPr lang="en-GB" dirty="0" smtClean="0">
                <a:cs typeface="Arial" pitchFamily="34" charset="0"/>
              </a:rPr>
              <a:t>Allows updates to be deployed from a WSUS server on a network that has no Internet Connectivity</a:t>
            </a:r>
            <a:endParaRPr lang="en-US" b="1" dirty="0">
              <a:cs typeface="Arial" pitchFamily="34" charset="0"/>
            </a:endParaRPr>
          </a:p>
        </p:txBody>
      </p:sp>
    </p:spTree>
    <p:extLst>
      <p:ext uri="{BB962C8B-B14F-4D97-AF65-F5344CB8AC3E}">
        <p14:creationId xmlns:p14="http://schemas.microsoft.com/office/powerpoint/2010/main" val="642438275"/>
      </p:ext>
    </p:extLst>
  </p:cSld>
  <p:clrMapOvr>
    <a:masterClrMapping/>
  </p:clrMapOvr>
</p:sld>
</file>

<file path=ppt/theme/theme1.xml><?xml version="1.0" encoding="utf-8"?>
<a:theme xmlns:a="http://schemas.openxmlformats.org/drawingml/2006/main" name="NG_MOC_Core_Module">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NG_MOC_Core_Module</Template>
  <TotalTime>0</TotalTime>
  <Words>5298</Words>
  <Application>Microsoft Office PowerPoint</Application>
  <PresentationFormat>On-screen Show (4:3)</PresentationFormat>
  <Paragraphs>616</Paragraphs>
  <Slides>25</Slides>
  <Notes>25</Notes>
  <HiddenSlides>4</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NG_MOC_Core_Module</vt:lpstr>
      <vt:lpstr>PowerPoint Presentation</vt:lpstr>
      <vt:lpstr>Module Overview</vt:lpstr>
      <vt:lpstr>Lesson 1: WSUS Topologies</vt:lpstr>
      <vt:lpstr>Importance of an Appropriate WSUS Topology</vt:lpstr>
      <vt:lpstr>Deploying WSUS</vt:lpstr>
      <vt:lpstr>PowerPoint Presentation</vt:lpstr>
      <vt:lpstr>Replica Configuration</vt:lpstr>
      <vt:lpstr>PowerPoint Presentation</vt:lpstr>
      <vt:lpstr>WSUS on Disconnected Networks</vt:lpstr>
      <vt:lpstr>Optimizing WSUS Administration</vt:lpstr>
      <vt:lpstr>Demonstration: WSUS Groups</vt:lpstr>
      <vt:lpstr>Lesson 2: Update Management</vt:lpstr>
      <vt:lpstr>Update Management: More Than Deploying Updates</vt:lpstr>
      <vt:lpstr>Deploying Updates</vt:lpstr>
      <vt:lpstr>PowerPoint Presentation</vt:lpstr>
      <vt:lpstr>Demonstration: Automatic Approval Rule</vt:lpstr>
      <vt:lpstr>PowerPoint Presentation</vt:lpstr>
      <vt:lpstr>Verifying Update Deployment</vt:lpstr>
      <vt:lpstr>WSUS Reporting</vt:lpstr>
      <vt:lpstr>Application Updates</vt:lpstr>
      <vt:lpstr>Advanced Update Management Technologies</vt:lpstr>
      <vt:lpstr>Discussion: WSUS, System Center Essentials, or System Center Configuration Manager</vt:lpstr>
      <vt:lpstr>Lab: Multi-Site WSUS Deployment</vt:lpstr>
      <vt:lpstr>Lab Scenario</vt:lpstr>
      <vt:lpstr>Module Review and Takeaways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2011-02-01T15:50:51Z</dcterms:created>
  <dcterms:modified xsi:type="dcterms:W3CDTF">2011-08-18T09:29:59Z</dcterms:modified>
</cp:coreProperties>
</file>